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256" r:id="rId2"/>
    <p:sldId id="1034" r:id="rId3"/>
    <p:sldId id="1035" r:id="rId4"/>
    <p:sldId id="1036" r:id="rId5"/>
    <p:sldId id="1037" r:id="rId6"/>
    <p:sldId id="1038" r:id="rId7"/>
    <p:sldId id="1040" r:id="rId8"/>
    <p:sldId id="1041" r:id="rId9"/>
    <p:sldId id="760" r:id="rId10"/>
    <p:sldId id="761" r:id="rId11"/>
    <p:sldId id="762" r:id="rId12"/>
    <p:sldId id="763" r:id="rId13"/>
    <p:sldId id="764" r:id="rId14"/>
    <p:sldId id="765" r:id="rId15"/>
    <p:sldId id="571" r:id="rId16"/>
    <p:sldId id="687" r:id="rId17"/>
    <p:sldId id="695" r:id="rId18"/>
    <p:sldId id="694" r:id="rId19"/>
    <p:sldId id="693" r:id="rId20"/>
    <p:sldId id="692" r:id="rId21"/>
    <p:sldId id="691" r:id="rId22"/>
    <p:sldId id="690" r:id="rId23"/>
    <p:sldId id="689" r:id="rId24"/>
    <p:sldId id="688" r:id="rId25"/>
    <p:sldId id="590" r:id="rId26"/>
    <p:sldId id="698" r:id="rId27"/>
    <p:sldId id="699" r:id="rId28"/>
    <p:sldId id="697" r:id="rId29"/>
    <p:sldId id="696" r:id="rId30"/>
    <p:sldId id="700" r:id="rId31"/>
    <p:sldId id="701" r:id="rId32"/>
    <p:sldId id="591" r:id="rId33"/>
    <p:sldId id="703" r:id="rId34"/>
    <p:sldId id="702" r:id="rId35"/>
    <p:sldId id="704" r:id="rId36"/>
    <p:sldId id="705" r:id="rId37"/>
    <p:sldId id="755" r:id="rId38"/>
    <p:sldId id="756" r:id="rId39"/>
    <p:sldId id="757" r:id="rId40"/>
    <p:sldId id="758" r:id="rId41"/>
    <p:sldId id="759" r:id="rId42"/>
    <p:sldId id="593" r:id="rId43"/>
    <p:sldId id="598" r:id="rId44"/>
    <p:sldId id="713" r:id="rId45"/>
    <p:sldId id="712" r:id="rId46"/>
    <p:sldId id="711" r:id="rId47"/>
    <p:sldId id="710" r:id="rId48"/>
    <p:sldId id="597" r:id="rId49"/>
    <p:sldId id="714" r:id="rId50"/>
    <p:sldId id="599" r:id="rId51"/>
    <p:sldId id="716" r:id="rId52"/>
    <p:sldId id="720" r:id="rId53"/>
    <p:sldId id="719" r:id="rId54"/>
    <p:sldId id="718" r:id="rId55"/>
    <p:sldId id="717" r:id="rId56"/>
    <p:sldId id="715" r:id="rId57"/>
    <p:sldId id="747" r:id="rId58"/>
    <p:sldId id="766" r:id="rId59"/>
    <p:sldId id="767" r:id="rId60"/>
    <p:sldId id="768" r:id="rId61"/>
    <p:sldId id="769" r:id="rId62"/>
    <p:sldId id="770" r:id="rId63"/>
    <p:sldId id="771" r:id="rId64"/>
    <p:sldId id="772" r:id="rId65"/>
    <p:sldId id="773" r:id="rId66"/>
    <p:sldId id="774" r:id="rId67"/>
    <p:sldId id="775" r:id="rId68"/>
    <p:sldId id="776" r:id="rId69"/>
    <p:sldId id="777" r:id="rId70"/>
    <p:sldId id="728" r:id="rId71"/>
    <p:sldId id="749" r:id="rId72"/>
    <p:sldId id="602" r:id="rId73"/>
    <p:sldId id="740" r:id="rId74"/>
    <p:sldId id="739" r:id="rId75"/>
    <p:sldId id="1052" r:id="rId76"/>
    <p:sldId id="738" r:id="rId77"/>
    <p:sldId id="1057" r:id="rId78"/>
    <p:sldId id="1053" r:id="rId79"/>
    <p:sldId id="1055" r:id="rId80"/>
    <p:sldId id="1051" r:id="rId81"/>
    <p:sldId id="735" r:id="rId82"/>
    <p:sldId id="1065" r:id="rId83"/>
    <p:sldId id="744" r:id="rId84"/>
    <p:sldId id="1060" r:id="rId85"/>
    <p:sldId id="745" r:id="rId86"/>
    <p:sldId id="750" r:id="rId87"/>
    <p:sldId id="1042" r:id="rId88"/>
    <p:sldId id="743" r:id="rId89"/>
    <p:sldId id="742" r:id="rId90"/>
    <p:sldId id="741" r:id="rId91"/>
    <p:sldId id="1043" r:id="rId92"/>
    <p:sldId id="1044" r:id="rId93"/>
    <p:sldId id="1045" r:id="rId94"/>
    <p:sldId id="1046" r:id="rId95"/>
    <p:sldId id="1047" r:id="rId96"/>
    <p:sldId id="1048" r:id="rId97"/>
    <p:sldId id="1049" r:id="rId98"/>
    <p:sldId id="526" r:id="rId99"/>
    <p:sldId id="596" r:id="rId100"/>
    <p:sldId id="594" r:id="rId101"/>
    <p:sldId id="608" r:id="rId102"/>
    <p:sldId id="609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">
          <p15:clr>
            <a:srgbClr val="A4A3A4"/>
          </p15:clr>
        </p15:guide>
        <p15:guide id="2" pos="49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子建 罗" initials="子建" lastIdx="1" clrIdx="0">
    <p:extLst>
      <p:ext uri="{19B8F6BF-5375-455C-9EA6-DF929625EA0E}">
        <p15:presenceInfo xmlns:p15="http://schemas.microsoft.com/office/powerpoint/2012/main" userId="e54dfe12531ac1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40000"/>
    <a:srgbClr val="006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2" autoAdjust="0"/>
    <p:restoredTop sz="73343" autoAdjust="0"/>
  </p:normalViewPr>
  <p:slideViewPr>
    <p:cSldViewPr snapToGrid="0" snapToObjects="1" showGuides="1">
      <p:cViewPr varScale="1">
        <p:scale>
          <a:sx n="63" d="100"/>
          <a:sy n="63" d="100"/>
        </p:scale>
        <p:origin x="1642" y="58"/>
      </p:cViewPr>
      <p:guideLst>
        <p:guide orient="horz" pos="49"/>
        <p:guide pos="496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-29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9T20:02:18.744" idx="1">
    <p:pos x="10" y="10"/>
    <p:text>这里的积分还有点没搞清楚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4D7E-A846-F34D-958D-07B122E25AC5}" type="datetime1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45928-3E7D-F544-A90F-4585E376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11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FE1AC-46B8-814E-86DD-49AA2C5EE3AA}" type="datetime1">
              <a:rPr lang="en-US" smtClean="0"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0E219-B6FC-754C-92EE-CBB76981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64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77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</a:t>
            </a:r>
            <a:r>
              <a:rPr lang="en-US" baseline="0" dirty="0"/>
              <a:t> assume p(x) is Gaussian with variance 1, then from previous classes, the maximum likelihood estimate of the Gaussian mean is the empirical mean of the samples. </a:t>
            </a:r>
          </a:p>
          <a:p>
            <a:endParaRPr lang="en-US" baseline="0" dirty="0"/>
          </a:p>
          <a:p>
            <a:r>
              <a:rPr lang="en-US" baseline="0" dirty="0"/>
              <a:t>And so one estimate of p of x is a Gaussian distribution with mean equal to the empirical mean and a variance of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23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what if we</a:t>
            </a:r>
            <a:r>
              <a:rPr lang="en-US" baseline="0" dirty="0"/>
              <a:t> do not know what kind of distribution p is?</a:t>
            </a:r>
          </a:p>
          <a:p>
            <a:endParaRPr lang="en-US" baseline="0" dirty="0"/>
          </a:p>
          <a:p>
            <a:r>
              <a:rPr lang="en-US" baseline="0" dirty="0"/>
              <a:t>For example, suppose we observe the red circles, this is clearly not a Gaussian. So how do we estimate p of x?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45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case, the underlying distribution actually looks like this, which is a mixture of two </a:t>
            </a:r>
            <a:r>
              <a:rPr lang="en-US" baseline="0" dirty="0" err="1"/>
              <a:t>gaussian</a:t>
            </a:r>
            <a:r>
              <a:rPr lang="en-US" baseline="0" dirty="0"/>
              <a:t> distributions.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5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problem, we want</a:t>
            </a:r>
            <a:r>
              <a:rPr lang="en-US" baseline="0" dirty="0"/>
              <a:t> to look at classification. </a:t>
            </a:r>
          </a:p>
          <a:p>
            <a:endParaRPr lang="en-US" baseline="0" dirty="0"/>
          </a:p>
          <a:p>
            <a:r>
              <a:rPr lang="en-US" dirty="0"/>
              <a:t>Recall that in classification, we</a:t>
            </a:r>
            <a:r>
              <a:rPr lang="en-US" baseline="0" dirty="0"/>
              <a:t> are </a:t>
            </a:r>
            <a:r>
              <a:rPr lang="en-US" dirty="0"/>
              <a:t>given the training data D consisting of the input-output</a:t>
            </a:r>
            <a:r>
              <a:rPr lang="en-US" baseline="0" dirty="0"/>
              <a:t> pairs </a:t>
            </a:r>
            <a:r>
              <a:rPr lang="en-US" baseline="0" dirty="0" err="1"/>
              <a:t>xn</a:t>
            </a:r>
            <a:r>
              <a:rPr lang="en-US" baseline="0" dirty="0"/>
              <a:t> and </a:t>
            </a:r>
            <a:r>
              <a:rPr lang="en-US" baseline="0" dirty="0" err="1"/>
              <a:t>yn</a:t>
            </a:r>
            <a:r>
              <a:rPr lang="en-US" baseline="0" dirty="0"/>
              <a:t>. And we are supposed to learn the mapping y is equal to f of x. 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if we do not know what kind of function f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76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problem, we do not know what kind of distribution p is. </a:t>
            </a:r>
          </a:p>
          <a:p>
            <a:endParaRPr lang="en-US" dirty="0"/>
          </a:p>
          <a:p>
            <a:r>
              <a:rPr lang="en-US" dirty="0"/>
              <a:t>In the second</a:t>
            </a:r>
            <a:r>
              <a:rPr lang="en-US" baseline="0" dirty="0"/>
              <a:t> problem, we do not know what kind of function f is.</a:t>
            </a:r>
          </a:p>
          <a:p>
            <a:endParaRPr lang="en-US" baseline="0" dirty="0"/>
          </a:p>
          <a:p>
            <a:r>
              <a:rPr lang="en-US" baseline="0" dirty="0"/>
              <a:t>We can get around this issue using non-parametric approaches.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4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will now move on to non-parametric density estimation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95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all</a:t>
            </a:r>
            <a:r>
              <a:rPr lang="en-US" baseline="0" dirty="0"/>
              <a:t> our previous lectures, we have worked with probability distributions parameterized by a few parameters, such as Gaussians, beta distributions and so on. </a:t>
            </a:r>
          </a:p>
          <a:p>
            <a:endParaRPr lang="en-US" baseline="0" dirty="0"/>
          </a:p>
          <a:p>
            <a:r>
              <a:rPr lang="en-US" baseline="0" dirty="0"/>
              <a:t>To estimate these distributions, we just need to estimate the parameters of the distribution. For example, for </a:t>
            </a:r>
            <a:r>
              <a:rPr lang="en-US" baseline="0" dirty="0" err="1"/>
              <a:t>univariate</a:t>
            </a:r>
            <a:r>
              <a:rPr lang="en-US" baseline="0" dirty="0"/>
              <a:t> Gaussians, we just need to estimate the mean and variance and we will have complete information about the distribution.</a:t>
            </a:r>
          </a:p>
          <a:p>
            <a:endParaRPr lang="en-US" baseline="0" dirty="0"/>
          </a:p>
          <a:p>
            <a:r>
              <a:rPr lang="en-US" baseline="0" dirty="0"/>
              <a:t>In contrast, we now consider non-parametric estimation of probability distributions.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37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  <a:r>
              <a:rPr lang="en-US" baseline="0" dirty="0"/>
              <a:t> non-parametric does not mean no parameter!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56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</a:t>
            </a:r>
            <a:r>
              <a:rPr lang="en-US" baseline="0" dirty="0"/>
              <a:t> rather</a:t>
            </a:r>
            <a:r>
              <a:rPr lang="en-US" dirty="0"/>
              <a:t>, the number and nature of parameters change with data.</a:t>
            </a:r>
          </a:p>
          <a:p>
            <a:endParaRPr lang="en-US" dirty="0"/>
          </a:p>
          <a:p>
            <a:r>
              <a:rPr lang="en-US" dirty="0"/>
              <a:t>Typically, the</a:t>
            </a:r>
            <a:r>
              <a:rPr lang="en-US" baseline="0" dirty="0"/>
              <a:t> number of parameters grows as we get more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47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Non-parametric</a:t>
            </a:r>
            <a:r>
              <a:rPr lang="en-US" baseline="0" dirty="0"/>
              <a:t> approaches usually make less assumptions, but the downside is that more data are needed for them to work well.</a:t>
            </a:r>
          </a:p>
          <a:p>
            <a:endParaRPr lang="en-US" baseline="0" dirty="0"/>
          </a:p>
          <a:p>
            <a:r>
              <a:rPr lang="en-US" baseline="0" dirty="0"/>
              <a:t>For example, the Gaussian distribution can only have one peak (at the mean), if we have a bi-modal distribution with two peaks, then Gaussians wouldn’t work very well. </a:t>
            </a:r>
          </a:p>
          <a:p>
            <a:endParaRPr lang="en-US" baseline="0" dirty="0"/>
          </a:p>
          <a:p>
            <a:r>
              <a:rPr lang="en-US" baseline="0" dirty="0"/>
              <a:t>In this case, non-parametric approaches can more easily model distributions with multiple humps.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9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week, I introduced to you the first discriminative classifier: logistic regression.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44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</a:t>
            </a:r>
            <a:r>
              <a:rPr lang="en-US" baseline="0" dirty="0"/>
              <a:t> is very simple. </a:t>
            </a:r>
          </a:p>
          <a:p>
            <a:endParaRPr lang="en-US" baseline="0" dirty="0"/>
          </a:p>
          <a:p>
            <a:r>
              <a:rPr lang="en-US" baseline="0" dirty="0"/>
              <a:t>Suppose we have N </a:t>
            </a:r>
            <a:r>
              <a:rPr lang="en-US" baseline="0" dirty="0" err="1"/>
              <a:t>i.i.d</a:t>
            </a:r>
            <a:r>
              <a:rPr lang="en-US" baseline="0" dirty="0"/>
              <a:t> samples from an unknown distribution p of x. </a:t>
            </a:r>
          </a:p>
          <a:p>
            <a:endParaRPr lang="en-US" baseline="0" dirty="0"/>
          </a:p>
          <a:p>
            <a:r>
              <a:rPr lang="en-US" baseline="0" dirty="0"/>
              <a:t>Let’s call the samples x1, x2, to </a:t>
            </a:r>
            <a:r>
              <a:rPr lang="en-US" baseline="0" dirty="0" err="1"/>
              <a:t>xN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70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particular</a:t>
            </a:r>
            <a:r>
              <a:rPr lang="en-US" baseline="0" dirty="0"/>
              <a:t> x, we can consider a window of volume V centered at x, and count the number of samples k that fall inside this window</a:t>
            </a:r>
          </a:p>
          <a:p>
            <a:endParaRPr lang="en-US" baseline="0" dirty="0"/>
          </a:p>
          <a:p>
            <a:r>
              <a:rPr lang="en-US" baseline="0" dirty="0"/>
              <a:t>This is illustrated by this one dimensional distribution. At this location, we consider this window, and 4 of 8 samples fall into this interval V. At this location one of 8 samples fall into this window. At this location, 3 of the 8 samples fall into the window. At this location, 0 sample fall into the window.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70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then approximate the probability</a:t>
            </a:r>
            <a:r>
              <a:rPr lang="en-US" baseline="0" dirty="0"/>
              <a:t> distribution function at location x as the number of samples k that falls into the window divided by the total number of samples N divided by the window volume V.</a:t>
            </a:r>
          </a:p>
          <a:p>
            <a:endParaRPr lang="en-US" baseline="0" dirty="0"/>
          </a:p>
          <a:p>
            <a:r>
              <a:rPr lang="en-US" baseline="0" dirty="0"/>
              <a:t>Does this make intuitive sense? K over N is the fraction of samples that fall inside the window. If the fraction is very high, then the </a:t>
            </a:r>
            <a:r>
              <a:rPr lang="en-US" baseline="0" dirty="0" err="1"/>
              <a:t>pdf</a:t>
            </a:r>
            <a:r>
              <a:rPr lang="en-US" baseline="0" dirty="0"/>
              <a:t> is larger. If the window volume V is very big, then obviously we would capture more samples, and so the estimated </a:t>
            </a:r>
            <a:r>
              <a:rPr lang="en-US" baseline="0" dirty="0" err="1"/>
              <a:t>pdf</a:t>
            </a:r>
            <a:r>
              <a:rPr lang="en-US" baseline="0" dirty="0"/>
              <a:t> should be smaller. </a:t>
            </a:r>
          </a:p>
          <a:p>
            <a:endParaRPr lang="en-US" baseline="0" dirty="0"/>
          </a:p>
          <a:p>
            <a:r>
              <a:rPr lang="en-US" baseline="0" dirty="0"/>
              <a:t>We will make this more rigorous later, but right now one obvious question is how to select the window size V.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6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approaches. </a:t>
            </a:r>
          </a:p>
          <a:p>
            <a:endParaRPr lang="en-US" dirty="0"/>
          </a:p>
          <a:p>
            <a:r>
              <a:rPr lang="en-US" dirty="0"/>
              <a:t>The first approach</a:t>
            </a:r>
            <a:r>
              <a:rPr lang="en-US" baseline="0" dirty="0"/>
              <a:t> is called </a:t>
            </a:r>
            <a:r>
              <a:rPr lang="en-US" baseline="0" dirty="0" err="1"/>
              <a:t>Parzen</a:t>
            </a:r>
            <a:r>
              <a:rPr lang="en-US" baseline="0" dirty="0"/>
              <a:t> Window. In this approach, we fix the window volume V and count the number of samples k that fall inside the window.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56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approach is called K nearest neighbor. In this case, we fix k, and we grow the window size V until</a:t>
            </a:r>
            <a:r>
              <a:rPr lang="en-US" baseline="0" dirty="0"/>
              <a:t> the window captures K neighbors.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I will now go through each approach in more details.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90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consider a</a:t>
            </a:r>
            <a:r>
              <a:rPr lang="en-US" baseline="0" dirty="0"/>
              <a:t> square cube. Phi(u) is equal to 1 for absolute value of </a:t>
            </a:r>
            <a:r>
              <a:rPr lang="en-US" baseline="0" dirty="0" err="1"/>
              <a:t>uj</a:t>
            </a:r>
            <a:r>
              <a:rPr lang="en-US" baseline="0" dirty="0"/>
              <a:t> less than or equal to 0.5, for j = 1 to d, where d corresponds to the d-dimensional space. </a:t>
            </a:r>
          </a:p>
          <a:p>
            <a:endParaRPr lang="en-US" baseline="0" dirty="0"/>
          </a:p>
          <a:p>
            <a:r>
              <a:rPr lang="en-US" baseline="0" dirty="0"/>
              <a:t>Phi of u is illustrated here for 2 dimensions. So phi(u) is 1 inside the red square and 0 outside the red square.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55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 of u divided</a:t>
            </a:r>
            <a:r>
              <a:rPr lang="en-US" baseline="0" dirty="0"/>
              <a:t> by h is equal to 1 inside the hypercube of width h, again illustrated here for two dimensions.</a:t>
            </a:r>
          </a:p>
          <a:p>
            <a:endParaRPr lang="en-US" baseline="0" dirty="0"/>
          </a:p>
          <a:p>
            <a:r>
              <a:rPr lang="en-US" baseline="0" dirty="0"/>
              <a:t>Therefore phi of u over h is equal to 1 inside this red square of width h and 0 outside this square.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49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phi of x  MINUS xi divided by h is going to be 1 </a:t>
            </a:r>
            <a:r>
              <a:rPr lang="en-US" baseline="0"/>
              <a:t>if xi is inside a </a:t>
            </a:r>
            <a:r>
              <a:rPr lang="en-US" baseline="0" dirty="0"/>
              <a:t>hypercube of width h centered </a:t>
            </a:r>
            <a:r>
              <a:rPr lang="en-US" baseline="0"/>
              <a:t>at x </a:t>
            </a:r>
            <a:r>
              <a:rPr lang="en-US" baseline="0" dirty="0"/>
              <a:t>and is equal to 0 otherwise.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70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k of x be equal to sum over all sample points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phi of x – xi divided by h.</a:t>
            </a:r>
          </a:p>
          <a:p>
            <a:endParaRPr lang="en-US" baseline="0" dirty="0"/>
          </a:p>
          <a:p>
            <a:r>
              <a:rPr lang="en-US" baseline="0" dirty="0"/>
              <a:t>Since phi of x – xi divided by h is equal to one if sample xi is inside hypercube centered at x. </a:t>
            </a:r>
          </a:p>
          <a:p>
            <a:endParaRPr lang="en-US" baseline="0" dirty="0"/>
          </a:p>
          <a:p>
            <a:r>
              <a:rPr lang="en-US" baseline="0" dirty="0"/>
              <a:t>Then summing over </a:t>
            </a:r>
            <a:r>
              <a:rPr lang="en-US" baseline="0" dirty="0" err="1"/>
              <a:t>i</a:t>
            </a:r>
            <a:r>
              <a:rPr lang="en-US" baseline="0" dirty="0"/>
              <a:t> gives the number of samples inside hypercube of width h centered at 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758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</a:t>
            </a:r>
            <a:r>
              <a:rPr lang="en-US" baseline="0" dirty="0"/>
              <a:t> the </a:t>
            </a:r>
            <a:r>
              <a:rPr lang="en-US" baseline="0" dirty="0" err="1"/>
              <a:t>parzen</a:t>
            </a:r>
            <a:r>
              <a:rPr lang="en-US" baseline="0" dirty="0"/>
              <a:t> window estimate of the probability density p at location x is k of x DIVIDED by the total number of samples N and the volume of the hypercube 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3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cost function negative log likelihood cannot be optimized in close form, so I took the chance to introduce certain numerical optimization approaches, including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52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volume of the hypercube is simply h to the power of d.</a:t>
            </a:r>
          </a:p>
          <a:p>
            <a:endParaRPr lang="en-US" baseline="0" dirty="0"/>
          </a:p>
          <a:p>
            <a:r>
              <a:rPr lang="en-US" baseline="0" dirty="0"/>
              <a:t>And we plug in the number of samples k of x to be sum over </a:t>
            </a:r>
            <a:r>
              <a:rPr lang="en-US" baseline="0" dirty="0" err="1"/>
              <a:t>i</a:t>
            </a:r>
            <a:r>
              <a:rPr lang="en-US" baseline="0" dirty="0"/>
              <a:t> phi of x – xi divided by 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02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we can</a:t>
            </a:r>
            <a:r>
              <a:rPr lang="en-US" baseline="0" dirty="0"/>
              <a:t> re-arrange to be the following expression: 1 over N sum from </a:t>
            </a:r>
            <a:r>
              <a:rPr lang="en-US" baseline="0" dirty="0" err="1"/>
              <a:t>i</a:t>
            </a:r>
            <a:r>
              <a:rPr lang="en-US" baseline="0" dirty="0"/>
              <a:t> = 1 to N 1 over h to the power of d phi of x – xi divided by h.</a:t>
            </a:r>
          </a:p>
          <a:p>
            <a:endParaRPr lang="en-US" baseline="0" dirty="0"/>
          </a:p>
          <a:p>
            <a:r>
              <a:rPr lang="en-US" baseline="0" dirty="0"/>
              <a:t>Let’s try to interpret this expression in two different 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99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equation up here is what we have just seen in the previous slide.</a:t>
            </a:r>
          </a:p>
          <a:p>
            <a:endParaRPr lang="en-US" baseline="0" dirty="0"/>
          </a:p>
          <a:p>
            <a:r>
              <a:rPr lang="en-US" baseline="0" dirty="0"/>
              <a:t>The first interpretation of this equation is that at a location x, we count the fraction of samples in hypercube centered at x and then divide this fraction by the volume 1 over h to the power of 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0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let’s consider 6 samples</a:t>
            </a:r>
            <a:r>
              <a:rPr lang="en-US" baseline="0" dirty="0"/>
              <a:t> which happens to fall onto locations 2, 3, 4, 8, 10 and 11.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69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compute the </a:t>
            </a:r>
            <a:r>
              <a:rPr lang="en-US" dirty="0" err="1"/>
              <a:t>parzen’s</a:t>
            </a:r>
            <a:r>
              <a:rPr lang="en-US" dirty="0"/>
              <a:t> window</a:t>
            </a:r>
            <a:r>
              <a:rPr lang="en-US" baseline="0" dirty="0"/>
              <a:t> estimate at location x equal to 1. </a:t>
            </a:r>
          </a:p>
          <a:p>
            <a:endParaRPr lang="en-US" baseline="0" dirty="0"/>
          </a:p>
          <a:p>
            <a:r>
              <a:rPr lang="en-US" baseline="0" dirty="0"/>
              <a:t>In this case, it’s a one dimensional space, so d is equal to 1.</a:t>
            </a:r>
          </a:p>
          <a:p>
            <a:endParaRPr lang="en-US" baseline="0" dirty="0"/>
          </a:p>
          <a:p>
            <a:r>
              <a:rPr lang="en-US" baseline="0" dirty="0"/>
              <a:t>Let’s consider window of width h = 3 indicated by this green rectangle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412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plug all this information</a:t>
            </a:r>
            <a:r>
              <a:rPr lang="en-US" baseline="0" dirty="0"/>
              <a:t> into the formula. So p of 1 is equal to 1 over 6 because there are 6 samples, sum from </a:t>
            </a:r>
            <a:r>
              <a:rPr lang="en-US" baseline="0" dirty="0" err="1"/>
              <a:t>i</a:t>
            </a:r>
            <a:r>
              <a:rPr lang="en-US" baseline="0" dirty="0"/>
              <a:t> = 1 to 6, </a:t>
            </a:r>
          </a:p>
          <a:p>
            <a:endParaRPr lang="en-US" baseline="0" dirty="0"/>
          </a:p>
          <a:p>
            <a:r>
              <a:rPr lang="en-US" baseline="0" dirty="0"/>
              <a:t>1 over 3, because the volume of the interval is 3 to the power of 1. </a:t>
            </a:r>
          </a:p>
          <a:p>
            <a:endParaRPr lang="en-US" baseline="0" dirty="0"/>
          </a:p>
          <a:p>
            <a:r>
              <a:rPr lang="en-US" baseline="0" dirty="0"/>
              <a:t>Phi of x = 1 – xi divided by h =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08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that only the sample at location 2 is inside the green window, so all the</a:t>
            </a:r>
            <a:r>
              <a:rPr lang="en-US" baseline="0" dirty="0"/>
              <a:t> terms in the summation are 0 except for the term corresponding to the sample at location 2.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So we get p of 1 equal to 1 over 18.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06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second interpretation of the </a:t>
            </a:r>
            <a:r>
              <a:rPr lang="en-US" baseline="0" dirty="0" err="1"/>
              <a:t>Parzen’s</a:t>
            </a:r>
            <a:r>
              <a:rPr lang="en-US" baseline="0" dirty="0"/>
              <a:t> window estimate is that p of x is equal to the sum of N </a:t>
            </a:r>
            <a:r>
              <a:rPr lang="en-US" baseline="0" dirty="0" err="1"/>
              <a:t>hypercubes</a:t>
            </a:r>
            <a:r>
              <a:rPr lang="en-US" baseline="0" dirty="0"/>
              <a:t>, where each hypercube is centered at training sample xi.</a:t>
            </a:r>
          </a:p>
          <a:p>
            <a:endParaRPr lang="en-US" baseline="0" dirty="0"/>
          </a:p>
          <a:p>
            <a:r>
              <a:rPr lang="en-US" baseline="0" dirty="0"/>
              <a:t>So we add a window centered at 2. The window is of width 3 and height 1 over 18. </a:t>
            </a:r>
          </a:p>
          <a:p>
            <a:endParaRPr lang="en-US" baseline="0" dirty="0"/>
          </a:p>
          <a:p>
            <a:r>
              <a:rPr lang="en-US" baseline="0" dirty="0"/>
              <a:t>And we add a window centered at 3, window centered at 4, window centered at 8, window centered at 10 and window centered at 11.</a:t>
            </a:r>
          </a:p>
          <a:p>
            <a:endParaRPr lang="en-US" baseline="0" dirty="0"/>
          </a:p>
          <a:p>
            <a:r>
              <a:rPr lang="en-US" baseline="0" dirty="0"/>
              <a:t>And then we add all the windows resulting in this blue curve, which is the </a:t>
            </a:r>
            <a:r>
              <a:rPr lang="en-US" baseline="0" dirty="0" err="1"/>
              <a:t>parzen</a:t>
            </a:r>
            <a:r>
              <a:rPr lang="en-US" baseline="0" dirty="0"/>
              <a:t> window estimate of p of 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92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above interpretation suggests that instead</a:t>
            </a:r>
            <a:r>
              <a:rPr lang="en-US" baseline="0" dirty="0"/>
              <a:t> of adding hypercube centered at each data point, we can use other windows like Gaussian.</a:t>
            </a:r>
          </a:p>
          <a:p>
            <a:endParaRPr lang="en-US" baseline="0" dirty="0"/>
          </a:p>
          <a:p>
            <a:r>
              <a:rPr lang="en-US" baseline="0" dirty="0"/>
              <a:t>Typically, we would choose the window to be positive everywhere and the volume of the window is equal to 1. </a:t>
            </a:r>
          </a:p>
          <a:p>
            <a:endParaRPr lang="en-US" baseline="0" dirty="0"/>
          </a:p>
          <a:p>
            <a:r>
              <a:rPr lang="en-US" baseline="0" dirty="0"/>
              <a:t>We see that the hypercube definitely satisfy these two conditions.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0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condition ensures that the </a:t>
            </a:r>
            <a:r>
              <a:rPr lang="en-US" dirty="0" err="1"/>
              <a:t>parzen</a:t>
            </a:r>
            <a:r>
              <a:rPr lang="en-US" dirty="0"/>
              <a:t> window estimate of p is greater</a:t>
            </a:r>
            <a:r>
              <a:rPr lang="en-US" baseline="0" dirty="0"/>
              <a:t> than or equal to 0 everywhere because if the window phi of u is at least 0 everywhere, then a linear combination of phi of u is going to be greater than or equal to 0 everywhere.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47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Newton’s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90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the </a:t>
            </a:r>
            <a:r>
              <a:rPr lang="en-US" dirty="0" err="1"/>
              <a:t>parzen</a:t>
            </a:r>
            <a:r>
              <a:rPr lang="en-US" dirty="0"/>
              <a:t> window estimate is also going to integrate</a:t>
            </a:r>
            <a:r>
              <a:rPr lang="en-US" baseline="0" dirty="0"/>
              <a:t> to one. </a:t>
            </a:r>
          </a:p>
          <a:p>
            <a:endParaRPr lang="en-US" baseline="0" dirty="0"/>
          </a:p>
          <a:p>
            <a:r>
              <a:rPr lang="en-US" baseline="0" dirty="0"/>
              <a:t>Because 1 over h to the power of d, phi of x – xi divided by h, integral over dx is equal to 1. We can show this quite easily by performing a change of variable substitution. Let u = x – xi divided by h. Then the integral becomes h to the power of d, which cancels with the denominator to become 1. </a:t>
            </a:r>
          </a:p>
          <a:p>
            <a:endParaRPr lang="en-US" baseline="0" dirty="0"/>
          </a:p>
          <a:p>
            <a:r>
              <a:rPr lang="en-US" baseline="0" dirty="0"/>
              <a:t>Since the </a:t>
            </a:r>
            <a:r>
              <a:rPr lang="en-US" baseline="0" dirty="0" err="1"/>
              <a:t>parzen</a:t>
            </a:r>
            <a:r>
              <a:rPr lang="en-US" baseline="0" dirty="0"/>
              <a:t> window estimate is simply the average of 1 over h d phi of x – xi divided by h. And each of these terms integrate to 1. The average also integrates to 1.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783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so under this interpretation, we can think of the window function as being used for interpolation.</a:t>
            </a:r>
          </a:p>
          <a:p>
            <a:endParaRPr lang="en-US" baseline="0" dirty="0"/>
          </a:p>
          <a:p>
            <a:r>
              <a:rPr lang="en-US" baseline="0" dirty="0"/>
              <a:t>At location x, the estimate of the probability distribution is a weighted average of the samples, where nearby samples are given more weights than samples far away.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89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so if we look</a:t>
            </a:r>
            <a:r>
              <a:rPr lang="en-US" baseline="0" dirty="0"/>
              <a:t> at our example again, instead of hypercube centering at each data point, we can center Gaussian at each data point, resulting in this smooth estimate of p of x. </a:t>
            </a:r>
          </a:p>
          <a:p>
            <a:endParaRPr lang="en-US" baseline="0" dirty="0"/>
          </a:p>
          <a:p>
            <a:r>
              <a:rPr lang="en-US" baseline="0" dirty="0"/>
              <a:t>And that’s the advantage of using a smooth window like a Gaussian. The resulting estimate is smooth.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69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now consider some convergence</a:t>
            </a:r>
            <a:r>
              <a:rPr lang="en-US" baseline="0" dirty="0"/>
              <a:t> guarantees of the </a:t>
            </a:r>
            <a:r>
              <a:rPr lang="en-US" baseline="0" dirty="0" err="1"/>
              <a:t>Parzen</a:t>
            </a:r>
            <a:r>
              <a:rPr lang="en-US" baseline="0" dirty="0"/>
              <a:t> window estimate.</a:t>
            </a:r>
          </a:p>
          <a:p>
            <a:endParaRPr lang="en-US" baseline="0" dirty="0"/>
          </a:p>
          <a:p>
            <a:r>
              <a:rPr lang="en-US" baseline="0" dirty="0"/>
              <a:t>This is the same formula as before, but now, I have added subscript N to indicate our estimate depends on the number of sample points we have.</a:t>
            </a:r>
          </a:p>
          <a:p>
            <a:endParaRPr lang="en-US" baseline="0" dirty="0"/>
          </a:p>
          <a:p>
            <a:r>
              <a:rPr lang="en-US" baseline="0" dirty="0"/>
              <a:t>The idea is that we might want to change the volume V depending on how many samples we have. So V now depends on N. </a:t>
            </a:r>
          </a:p>
          <a:p>
            <a:endParaRPr lang="en-US" baseline="0" dirty="0"/>
          </a:p>
          <a:p>
            <a:r>
              <a:rPr lang="en-US" baseline="0" dirty="0"/>
              <a:t>Therefore the number of samples in the window k also now depends on N. </a:t>
            </a:r>
          </a:p>
          <a:p>
            <a:endParaRPr lang="en-US" baseline="0" dirty="0"/>
          </a:p>
          <a:p>
            <a:r>
              <a:rPr lang="en-US" baseline="0" dirty="0"/>
              <a:t>And our estimate p of x, also now depends on 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67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want</a:t>
            </a:r>
            <a:r>
              <a:rPr lang="en-US" baseline="0" dirty="0"/>
              <a:t> is that as the number of samples N goes to infinity, we want our estimate p N of x to converge to the true distribution p of 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723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4 sufficient</a:t>
            </a:r>
            <a:r>
              <a:rPr lang="en-US" baseline="0" dirty="0"/>
              <a:t> conditions for the convergence to happen. And the proof can be found at the end of the slide.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196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two</a:t>
            </a:r>
            <a:r>
              <a:rPr lang="en-US" baseline="0" dirty="0"/>
              <a:t> conditions are easy to satisfy. </a:t>
            </a:r>
          </a:p>
          <a:p>
            <a:endParaRPr lang="en-US" baseline="0" dirty="0"/>
          </a:p>
          <a:p>
            <a:r>
              <a:rPr lang="en-US" baseline="0" dirty="0"/>
              <a:t>The first condition is that the maximum in the window function phi must be finite everywhere.</a:t>
            </a:r>
          </a:p>
          <a:p>
            <a:endParaRPr lang="en-US" baseline="0" dirty="0"/>
          </a:p>
          <a:p>
            <a:r>
              <a:rPr lang="en-US" baseline="0" dirty="0"/>
              <a:t>The second condition is harsher. Essentially, we want the window function phi to fall off very rapidly to 0 as u goes to infinity. Essentially, it has to fall faster that u to the power of d. </a:t>
            </a:r>
          </a:p>
          <a:p>
            <a:endParaRPr lang="en-US" baseline="0" dirty="0"/>
          </a:p>
          <a:p>
            <a:r>
              <a:rPr lang="en-US" baseline="0" dirty="0"/>
              <a:t>So for example, the Gaussian easily satisfy the two conditions because it’s finite everywhere and it fasts off exponentially fast to infinity, so the exponential decay is a faster decay than u to the power of 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35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condition is that as N goes to infinity, the volume has to go to 0.</a:t>
            </a:r>
          </a:p>
          <a:p>
            <a:endParaRPr lang="en-US" dirty="0"/>
          </a:p>
          <a:p>
            <a:r>
              <a:rPr lang="en-US" dirty="0"/>
              <a:t>The fourth condition is that as N goes to infinity,</a:t>
            </a:r>
            <a:r>
              <a:rPr lang="en-US" baseline="0" dirty="0"/>
              <a:t> N TIMES the volume has to be infinite.</a:t>
            </a:r>
          </a:p>
          <a:p>
            <a:endParaRPr lang="en-US" baseline="0" dirty="0"/>
          </a:p>
          <a:p>
            <a:r>
              <a:rPr lang="en-US" baseline="0" dirty="0"/>
              <a:t>Together they are saying that the window around a sample point has to fall to 0, but slower than 1 over N. That way, even when the window becomes very small, there are still many sample points inside the window.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639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an example, where the unknown</a:t>
            </a:r>
            <a:r>
              <a:rPr lang="en-US" baseline="0" dirty="0"/>
              <a:t> distribution is actually a </a:t>
            </a:r>
            <a:r>
              <a:rPr lang="en-US" baseline="0" dirty="0" err="1"/>
              <a:t>gaussian</a:t>
            </a:r>
            <a:r>
              <a:rPr lang="en-US" baseline="0" dirty="0"/>
              <a:t> of mean 0 and variance 1.</a:t>
            </a:r>
          </a:p>
          <a:p>
            <a:endParaRPr lang="en-US" baseline="0" dirty="0"/>
          </a:p>
          <a:p>
            <a:r>
              <a:rPr lang="en-US" baseline="0" dirty="0"/>
              <a:t>In this example, we will use a Gaussian window also of mean 0 and variance 1.</a:t>
            </a:r>
          </a:p>
          <a:p>
            <a:endParaRPr lang="en-US" baseline="0" dirty="0"/>
          </a:p>
          <a:p>
            <a:r>
              <a:rPr lang="en-US" baseline="0" dirty="0"/>
              <a:t>When there are N samples, the window width h is set to a constant h1 divided by </a:t>
            </a:r>
            <a:r>
              <a:rPr lang="en-US" baseline="0" dirty="0" err="1"/>
              <a:t>sqrt</a:t>
            </a:r>
            <a:r>
              <a:rPr lang="en-US" baseline="0" dirty="0"/>
              <a:t> N. </a:t>
            </a:r>
          </a:p>
          <a:p>
            <a:endParaRPr lang="en-US" baseline="0" dirty="0"/>
          </a:p>
          <a:p>
            <a:r>
              <a:rPr lang="en-US" baseline="0" dirty="0"/>
              <a:t>Notice that as N goes to infinity, the window width goes to 0. So the third condition is satisfied. </a:t>
            </a:r>
          </a:p>
          <a:p>
            <a:endParaRPr lang="en-US" baseline="0" dirty="0"/>
          </a:p>
          <a:p>
            <a:r>
              <a:rPr lang="en-US" baseline="0" dirty="0"/>
              <a:t>But N TIMES </a:t>
            </a:r>
            <a:r>
              <a:rPr lang="en-US" baseline="0" dirty="0" err="1"/>
              <a:t>hN</a:t>
            </a:r>
            <a:r>
              <a:rPr lang="en-US" baseline="0" dirty="0"/>
              <a:t> is equal to h1 TIMES square root N which goes to infinity as N goes to infinity. So the fourth condition is satisfied.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605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columns</a:t>
            </a:r>
            <a:r>
              <a:rPr lang="en-US" baseline="0" dirty="0"/>
              <a:t> correspond to setting h1 to be 1, 0.5 and 0.1</a:t>
            </a:r>
          </a:p>
          <a:p>
            <a:endParaRPr lang="en-US" baseline="0" dirty="0"/>
          </a:p>
          <a:p>
            <a:r>
              <a:rPr lang="en-US" baseline="0" dirty="0"/>
              <a:t>And the four rows correspond to N = 1 samples, 10 samples, 100 samples and infinite samples.</a:t>
            </a:r>
          </a:p>
          <a:p>
            <a:endParaRPr lang="en-US" baseline="0" dirty="0"/>
          </a:p>
          <a:p>
            <a:r>
              <a:rPr lang="en-US" baseline="0" dirty="0"/>
              <a:t>We see that for infinite samples, we converge to the true distribution Gaussian with mean 0 and variance 1.</a:t>
            </a:r>
          </a:p>
          <a:p>
            <a:endParaRPr lang="en-US" baseline="0" dirty="0"/>
          </a:p>
          <a:p>
            <a:r>
              <a:rPr lang="en-US" baseline="0" dirty="0"/>
              <a:t>When there is only 1 sample, we essentially get our window function centered at the location. So it tells us more about our window function that the underlying distribution.</a:t>
            </a:r>
          </a:p>
          <a:p>
            <a:endParaRPr lang="en-US" baseline="0" dirty="0"/>
          </a:p>
          <a:p>
            <a:r>
              <a:rPr lang="en-US" baseline="0" dirty="0"/>
              <a:t>We see that for this particular example, setting h1 to be 1 seems to work decently well. When there are 10 samples, the estimate is already not bad.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6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also explained that if the Hessian is positive definite everywhere, this would imply the cost function is convex, which implies that it has a unique global minimum and every local minimum is a global minimum.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55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another example, where we still use Gaussian window of mean 0 and variance 1,</a:t>
            </a:r>
            <a:r>
              <a:rPr lang="en-US" baseline="0" dirty="0"/>
              <a:t> but now we want to estimate the bimodal distribution.</a:t>
            </a:r>
          </a:p>
          <a:p>
            <a:endParaRPr lang="en-US" baseline="0" dirty="0"/>
          </a:p>
          <a:p>
            <a:r>
              <a:rPr lang="en-US" baseline="0" dirty="0"/>
              <a:t>With 256 samples, we see that h1 equal 1 and h1 equal 0.5 are decent?</a:t>
            </a:r>
          </a:p>
          <a:p>
            <a:br>
              <a:rPr lang="en-US" baseline="0" dirty="0"/>
            </a:br>
            <a:r>
              <a:rPr lang="en-US" baseline="0" dirty="0"/>
              <a:t>But we probably need much more than 256 samples in order for the estimates to look like the true distribution.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1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 however, the number of sample points N</a:t>
            </a:r>
            <a:r>
              <a:rPr lang="en-US" baseline="0" dirty="0"/>
              <a:t> is fixed and we need to set h. </a:t>
            </a:r>
          </a:p>
          <a:p>
            <a:endParaRPr lang="en-US" baseline="0" dirty="0"/>
          </a:p>
          <a:p>
            <a:r>
              <a:rPr lang="en-US" baseline="0" dirty="0"/>
              <a:t>So the previous convergence guarantees are not that helpful for us to set 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29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do is to use cross</a:t>
            </a:r>
            <a:r>
              <a:rPr lang="en-US" baseline="0" dirty="0"/>
              <a:t> validation.</a:t>
            </a:r>
          </a:p>
          <a:p>
            <a:endParaRPr lang="en-US" baseline="0" dirty="0"/>
          </a:p>
          <a:p>
            <a:r>
              <a:rPr lang="en-US" dirty="0"/>
              <a:t>So we can divide the training data into training </a:t>
            </a:r>
            <a:r>
              <a:rPr lang="en-US" baseline="0" dirty="0"/>
              <a:t>and validation set.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162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different</a:t>
            </a:r>
            <a:r>
              <a:rPr lang="en-US" baseline="0" dirty="0"/>
              <a:t> window width h, we can compute the estimate p h of x based on the training samples.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9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then</a:t>
            </a:r>
            <a:r>
              <a:rPr lang="en-US" baseline="0" dirty="0"/>
              <a:t> test our estimated distribution on the validation set by computing the log likelihood of the validation set. </a:t>
            </a:r>
          </a:p>
          <a:p>
            <a:endParaRPr lang="en-US" baseline="0" dirty="0"/>
          </a:p>
          <a:p>
            <a:r>
              <a:rPr lang="en-US" baseline="0" dirty="0"/>
              <a:t>This is equal to sum over </a:t>
            </a:r>
            <a:r>
              <a:rPr lang="en-US" baseline="0" dirty="0" err="1"/>
              <a:t>i</a:t>
            </a:r>
            <a:r>
              <a:rPr lang="en-US" baseline="0" dirty="0"/>
              <a:t> log of p h of x </a:t>
            </a:r>
            <a:r>
              <a:rPr lang="en-US" baseline="0" dirty="0" err="1"/>
              <a:t>i</a:t>
            </a:r>
            <a:r>
              <a:rPr lang="en-US" baseline="0" dirty="0"/>
              <a:t>, where x </a:t>
            </a:r>
            <a:r>
              <a:rPr lang="en-US" baseline="0" dirty="0" err="1"/>
              <a:t>i</a:t>
            </a:r>
            <a:r>
              <a:rPr lang="en-US" baseline="0" dirty="0"/>
              <a:t> corresponds to samples from the validation set.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646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we can pick the</a:t>
            </a:r>
            <a:r>
              <a:rPr lang="en-US" baseline="0" dirty="0"/>
              <a:t> window width h that gives the highest log probability on the validation 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891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all this is done on the training</a:t>
            </a:r>
            <a:r>
              <a:rPr lang="en-US" baseline="0" dirty="0"/>
              <a:t> data. We never touch the test set.</a:t>
            </a:r>
          </a:p>
          <a:p>
            <a:endParaRPr lang="en-US" baseline="0" dirty="0"/>
          </a:p>
          <a:p>
            <a:r>
              <a:rPr lang="en-US" baseline="0" dirty="0"/>
              <a:t>Does this make sense?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760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will now move on to KNN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958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move on to</a:t>
            </a:r>
            <a:r>
              <a:rPr lang="en-US" baseline="0" dirty="0"/>
              <a:t> K nearest neighbor. </a:t>
            </a:r>
          </a:p>
          <a:p>
            <a:endParaRPr lang="en-US" baseline="0" dirty="0"/>
          </a:p>
          <a:p>
            <a:r>
              <a:rPr lang="en-US" baseline="0" dirty="0"/>
              <a:t>This is the same formula as before, but now I have made the dependence on N explicit.</a:t>
            </a:r>
          </a:p>
          <a:p>
            <a:endParaRPr lang="en-US" baseline="0" dirty="0"/>
          </a:p>
          <a:p>
            <a:r>
              <a:rPr lang="en-US" baseline="0" dirty="0"/>
              <a:t>For K Nearest neighbors, rather than fix the window size, we grow the volume around x until we obtain k samples. Again we have made the depend on N explicit because we might want to modify the number of neighbors K depending on how many </a:t>
            </a:r>
            <a:r>
              <a:rPr lang="en-US" baseline="0" dirty="0" err="1"/>
              <a:t>datapoints</a:t>
            </a:r>
            <a:r>
              <a:rPr lang="en-US" baseline="0" dirty="0"/>
              <a:t> we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52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nice property of KNN</a:t>
            </a:r>
            <a:r>
              <a:rPr lang="en-US" baseline="0" dirty="0"/>
              <a:t> is that if the </a:t>
            </a:r>
            <a:r>
              <a:rPr lang="en-US" baseline="0" dirty="0" err="1"/>
              <a:t>pdf</a:t>
            </a:r>
            <a:r>
              <a:rPr lang="en-US" baseline="0" dirty="0"/>
              <a:t> is high at a location x, then the resulting window is going to be quite small in order to contain K neighbors.</a:t>
            </a:r>
          </a:p>
          <a:p>
            <a:endParaRPr lang="en-US" baseline="0" dirty="0"/>
          </a:p>
          <a:p>
            <a:r>
              <a:rPr lang="en-US" baseline="0" dirty="0"/>
              <a:t>If the </a:t>
            </a:r>
            <a:r>
              <a:rPr lang="en-US" baseline="0" dirty="0" err="1"/>
              <a:t>pdf</a:t>
            </a:r>
            <a:r>
              <a:rPr lang="en-US" baseline="0" dirty="0"/>
              <a:t> is small at location x, then the window is going to be quite big in order to contain K neighbors.</a:t>
            </a:r>
          </a:p>
          <a:p>
            <a:endParaRPr lang="en-US" baseline="0" dirty="0"/>
          </a:p>
          <a:p>
            <a:r>
              <a:rPr lang="en-US" baseline="0" dirty="0"/>
              <a:t>Therefore, the window size is adaptively adjusted so we have small windows and high resolution at high p of x. And big window but poor resolution at low p of 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26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case of logistic regression, the cost function Negative Log Likelihood is convex, so we can optimize with Newton’s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111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there are convergence</a:t>
            </a:r>
            <a:r>
              <a:rPr lang="en-US" baseline="0" dirty="0"/>
              <a:t> analysis that we can perform.</a:t>
            </a:r>
          </a:p>
          <a:p>
            <a:endParaRPr lang="en-US" baseline="0" dirty="0"/>
          </a:p>
          <a:p>
            <a:r>
              <a:rPr lang="en-US" baseline="0" dirty="0"/>
              <a:t>The K nearest neighbor estimate p N of x will converge to the true distribution p of x as the number of sample points goes to infinity IF AND ONLY IF</a:t>
            </a:r>
          </a:p>
          <a:p>
            <a:endParaRPr lang="en-US" baseline="0" dirty="0"/>
          </a:p>
          <a:p>
            <a:r>
              <a:rPr lang="en-US" baseline="0" dirty="0"/>
              <a:t>The number of neighbors k goes to infinity as N goes to infinity. </a:t>
            </a:r>
          </a:p>
          <a:p>
            <a:endParaRPr lang="en-US" baseline="0" dirty="0"/>
          </a:p>
          <a:p>
            <a:r>
              <a:rPr lang="en-US" baseline="0" dirty="0"/>
              <a:t>However, the number of neighbors divided by N has to be 0 as the number of sample points goes to infinity. </a:t>
            </a:r>
          </a:p>
          <a:p>
            <a:endParaRPr lang="en-US" baseline="0" dirty="0"/>
          </a:p>
          <a:p>
            <a:r>
              <a:rPr lang="en-US" baseline="0" dirty="0"/>
              <a:t>Therefore even though we want to increase the number of neighbors to infinity, the number of neighbors is small compared with the total number of samples. </a:t>
            </a:r>
          </a:p>
          <a:p>
            <a:endParaRPr lang="en-US" baseline="0" dirty="0"/>
          </a:p>
          <a:p>
            <a:r>
              <a:rPr lang="en-US" baseline="0" dirty="0"/>
              <a:t>The proof is not so hard but won’t be covered in this class. The proof is in the </a:t>
            </a:r>
            <a:r>
              <a:rPr lang="en-US" baseline="0" dirty="0" err="1"/>
              <a:t>duda</a:t>
            </a:r>
            <a:r>
              <a:rPr lang="en-US" baseline="0" dirty="0"/>
              <a:t> and hart textbook.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775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an example. Suppose</a:t>
            </a:r>
            <a:r>
              <a:rPr lang="en-US" baseline="0" dirty="0"/>
              <a:t> we observe 6 samples: 2, 3, 4, 8, 10 and 11.</a:t>
            </a:r>
          </a:p>
          <a:p>
            <a:endParaRPr lang="en-US" baseline="0" dirty="0"/>
          </a:p>
          <a:p>
            <a:r>
              <a:rPr lang="en-US" baseline="0" dirty="0"/>
              <a:t>Suppose we want to use K nearest neighbors to estimate the probability distribution and for this example, we will use K equal to 3.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34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estimate the </a:t>
            </a:r>
            <a:r>
              <a:rPr lang="en-US" dirty="0" err="1"/>
              <a:t>pdf</a:t>
            </a:r>
            <a:r>
              <a:rPr lang="en-US" dirty="0"/>
              <a:t> at x equal to 0,</a:t>
            </a:r>
            <a:r>
              <a:rPr lang="en-US" baseline="0" dirty="0"/>
              <a:t> we grow our volume until we have 3 neighbors.</a:t>
            </a:r>
          </a:p>
          <a:p>
            <a:endParaRPr lang="en-US" baseline="0" dirty="0"/>
          </a:p>
          <a:p>
            <a:r>
              <a:rPr lang="en-US" baseline="0" dirty="0"/>
              <a:t>In this case, the volume is equal to 8, in order to capture 3 neighbors.</a:t>
            </a:r>
          </a:p>
          <a:p>
            <a:endParaRPr lang="en-US" baseline="0" dirty="0"/>
          </a:p>
          <a:p>
            <a:r>
              <a:rPr lang="en-US" baseline="0" dirty="0"/>
              <a:t>So p(x) is estimated to be K divided by N divided by V. K is equal to 3. N is equal to 6 and V is equal to 8.</a:t>
            </a:r>
          </a:p>
          <a:p>
            <a:endParaRPr lang="en-US" baseline="0" dirty="0"/>
          </a:p>
          <a:p>
            <a:r>
              <a:rPr lang="en-US" baseline="0" dirty="0"/>
              <a:t>And so we get 1 over 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445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about the </a:t>
            </a:r>
            <a:r>
              <a:rPr lang="en-US" dirty="0" err="1"/>
              <a:t>pdf</a:t>
            </a:r>
            <a:r>
              <a:rPr lang="en-US" dirty="0"/>
              <a:t> at x equal to 3?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Here, the volume just needs</a:t>
            </a:r>
            <a:r>
              <a:rPr lang="en-US" baseline="0" dirty="0"/>
              <a:t> to be 2 in order to capture 3 samples.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so p(x) is estimated to be K divided by N divided by V. K is equal to 3. N is equal to 6 and V is equal to 2.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so we get 1 over 4.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265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about the </a:t>
            </a:r>
            <a:r>
              <a:rPr lang="en-US" dirty="0" err="1"/>
              <a:t>pdf</a:t>
            </a:r>
            <a:r>
              <a:rPr lang="en-US" dirty="0"/>
              <a:t> at x equal to 2.5?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Here, the volume has to be 3</a:t>
            </a:r>
            <a:r>
              <a:rPr lang="en-US" baseline="0" dirty="0"/>
              <a:t> in order to capture 3 samples.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so p(x) is estimated to be K divided by N divided by V. K is equal to 3. N is equal to 6 and V is equal to 3.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so we get 1 over 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861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about the </a:t>
            </a:r>
            <a:r>
              <a:rPr lang="en-US" dirty="0" err="1"/>
              <a:t>pdf</a:t>
            </a:r>
            <a:r>
              <a:rPr lang="en-US" dirty="0"/>
              <a:t> at x equal to 3.5?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Here, the volume also has to be 3</a:t>
            </a:r>
            <a:r>
              <a:rPr lang="en-US" baseline="0" dirty="0"/>
              <a:t> in order to capture 3 samples.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so p(x) is estimated to be K divided by N divided by V. K is equal to 3. N is equal to 6 and V is equal to 3.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so we get 1 over 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143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this everywhere, and so we will</a:t>
            </a:r>
            <a:r>
              <a:rPr lang="en-US" baseline="0" dirty="0"/>
              <a:t> get the following estimate of p of x.</a:t>
            </a:r>
          </a:p>
          <a:p>
            <a:endParaRPr lang="en-US" baseline="0" dirty="0"/>
          </a:p>
          <a:p>
            <a:r>
              <a:rPr lang="en-US" baseline="0" dirty="0"/>
              <a:t>We see that in general, p(x) is continuous but not differentiable. </a:t>
            </a:r>
          </a:p>
          <a:p>
            <a:endParaRPr lang="en-US" baseline="0" dirty="0"/>
          </a:p>
          <a:p>
            <a:r>
              <a:rPr lang="en-US" baseline="0" dirty="0"/>
              <a:t>And in fact, p of x might not even be a proper distribution. What I mean is that the area under the curve might actually not be equal to 1 and may even diverge to infinity.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889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an example, where on the LEFT</a:t>
            </a:r>
            <a:r>
              <a:rPr lang="en-US" baseline="0" dirty="0"/>
              <a:t> </a:t>
            </a:r>
            <a:r>
              <a:rPr lang="en-US" dirty="0"/>
              <a:t>we want to estimate the Gaussian distribution of mean 0 and variance 1, and on the RIGHT we want to estimate the Bi</a:t>
            </a:r>
            <a:r>
              <a:rPr lang="en-US" baseline="0" dirty="0"/>
              <a:t>modal distribution like before.</a:t>
            </a:r>
          </a:p>
          <a:p>
            <a:endParaRPr lang="en-US" baseline="0" dirty="0"/>
          </a:p>
          <a:p>
            <a:r>
              <a:rPr lang="en-US" baseline="0" dirty="0"/>
              <a:t>We set the number of neighbors </a:t>
            </a:r>
            <a:r>
              <a:rPr lang="en-US" baseline="0" dirty="0" err="1"/>
              <a:t>kN</a:t>
            </a:r>
            <a:r>
              <a:rPr lang="en-US" baseline="0" dirty="0"/>
              <a:t> to be equal to k1 TIMES square root N, where k1 is set to 1. Therefore we have satisfied the conditions from the previous slide. As N goes to infinity, the number of neighbors K goes to infinity. However, </a:t>
            </a:r>
            <a:r>
              <a:rPr lang="en-US" baseline="0" dirty="0" err="1"/>
              <a:t>kN</a:t>
            </a:r>
            <a:r>
              <a:rPr lang="en-US" baseline="0" dirty="0"/>
              <a:t> divided by N is 1 over </a:t>
            </a:r>
            <a:r>
              <a:rPr lang="en-US" baseline="0" dirty="0" err="1"/>
              <a:t>sqrt</a:t>
            </a:r>
            <a:r>
              <a:rPr lang="en-US" baseline="0" dirty="0"/>
              <a:t> N, which goes to 0 as N goes to infinity. </a:t>
            </a:r>
          </a:p>
          <a:p>
            <a:endParaRPr lang="en-US" baseline="0" dirty="0"/>
          </a:p>
          <a:p>
            <a:r>
              <a:rPr lang="en-US" baseline="0" dirty="0"/>
              <a:t>Again we see that as N goes to infinity, we are guaranteed to converge to the true estimates.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240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for this particular settings, even with 256 samples, we don’t seem to get good estimates at least visually.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240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Indeed, for estimating probability distribution, most people use the </a:t>
            </a:r>
            <a:r>
              <a:rPr lang="en-US" dirty="0" err="1"/>
              <a:t>Parzen’s</a:t>
            </a:r>
            <a:r>
              <a:rPr lang="en-US" dirty="0"/>
              <a:t> window approach.</a:t>
            </a:r>
          </a:p>
          <a:p>
            <a:endParaRPr lang="en-US" dirty="0"/>
          </a:p>
          <a:p>
            <a:r>
              <a:rPr lang="en-US" dirty="0"/>
              <a:t>However,</a:t>
            </a:r>
            <a:r>
              <a:rPr lang="en-US" baseline="0" dirty="0"/>
              <a:t> K nearest neighbors are very commonly used for classification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2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we first have to include a bias term and l2 regularization.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6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all the convergence analyses</a:t>
            </a:r>
            <a:r>
              <a:rPr lang="en-US" baseline="0" dirty="0"/>
              <a:t> is nice, but in practice the number of samples is usually fixed and we need to set the number of neighbors K.</a:t>
            </a:r>
          </a:p>
          <a:p>
            <a:endParaRPr lang="en-US" baseline="0" dirty="0"/>
          </a:p>
          <a:p>
            <a:r>
              <a:rPr lang="en-US" baseline="0" dirty="0"/>
              <a:t>We can again use cross-validation to set K. </a:t>
            </a:r>
          </a:p>
          <a:p>
            <a:endParaRPr lang="en-US" baseline="0" dirty="0"/>
          </a:p>
          <a:p>
            <a:r>
              <a:rPr lang="en-US" baseline="0" dirty="0"/>
              <a:t>The procedure is exactly the same as </a:t>
            </a:r>
            <a:r>
              <a:rPr lang="en-US" baseline="0" dirty="0" err="1"/>
              <a:t>Parzen</a:t>
            </a:r>
            <a:r>
              <a:rPr lang="en-US" baseline="0" dirty="0"/>
              <a:t> Window except that instead of searching for the optimal window width h, we are searching for the optimal 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018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now use </a:t>
            </a:r>
            <a:r>
              <a:rPr lang="en-US" dirty="0" err="1"/>
              <a:t>parzen</a:t>
            </a:r>
            <a:r>
              <a:rPr lang="en-US" baseline="0" dirty="0"/>
              <a:t> window and K nearest neighbors for classification.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958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Remember that given features x, we want to estimate class label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465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previous slide,</a:t>
            </a:r>
            <a:r>
              <a:rPr lang="en-US" baseline="0" dirty="0"/>
              <a:t> </a:t>
            </a:r>
            <a:r>
              <a:rPr lang="en-US" dirty="0"/>
              <a:t>we estimate the likelihood p of</a:t>
            </a:r>
            <a:r>
              <a:rPr lang="en-US" baseline="0" dirty="0"/>
              <a:t> x given y non-parametrically. </a:t>
            </a:r>
          </a:p>
          <a:p>
            <a:endParaRPr lang="en-US" baseline="0" dirty="0"/>
          </a:p>
          <a:p>
            <a:r>
              <a:rPr lang="en-US" baseline="0" dirty="0"/>
              <a:t>Now, we will estimate the entire joint density p of x and y non-parametrically.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785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want to estimate the class label for features</a:t>
            </a:r>
            <a:r>
              <a:rPr lang="en-US" baseline="0" dirty="0"/>
              <a:t> x. </a:t>
            </a:r>
          </a:p>
          <a:p>
            <a:endParaRPr lang="en-US" baseline="0" dirty="0"/>
          </a:p>
          <a:p>
            <a:r>
              <a:rPr lang="en-US" baseline="0" dirty="0"/>
              <a:t>Let’s consider a volume V around x. </a:t>
            </a:r>
          </a:p>
          <a:p>
            <a:endParaRPr lang="en-US" baseline="0" dirty="0"/>
          </a:p>
          <a:p>
            <a:r>
              <a:rPr lang="en-US" baseline="0" dirty="0"/>
              <a:t>Let’s say this volume capture K samples. Of these K samples, k c samples were from class y equal to c.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Then, we can approximate the joint probability p of x and y</a:t>
            </a:r>
            <a:r>
              <a:rPr lang="en-US" baseline="0" dirty="0"/>
              <a:t> = c to be k c DIVIDED by N divided by V.</a:t>
            </a:r>
          </a:p>
          <a:p>
            <a:endParaRPr lang="en-US" baseline="0" dirty="0"/>
          </a:p>
          <a:p>
            <a:r>
              <a:rPr lang="en-US" baseline="0" dirty="0"/>
              <a:t>So this is the fraction of samples in the window belonging to class c DIVIDED by 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366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we can approximate the joint probability p of x and y</a:t>
            </a:r>
            <a:r>
              <a:rPr lang="en-US" baseline="0" dirty="0"/>
              <a:t> = c to be k c DIVIDED by N divided by V.</a:t>
            </a:r>
          </a:p>
          <a:p>
            <a:endParaRPr lang="en-US" baseline="0" dirty="0"/>
          </a:p>
          <a:p>
            <a:r>
              <a:rPr lang="en-US" baseline="0" dirty="0"/>
              <a:t>So this is the fraction of samples in the window belonging to class c DIVIDED by 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447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posterior probability p of y</a:t>
            </a:r>
            <a:r>
              <a:rPr lang="en-US" baseline="0" dirty="0"/>
              <a:t> equal to class c conditioned on feature x is therefore equal to the joint distribution p of x and y equal to class c</a:t>
            </a:r>
          </a:p>
          <a:p>
            <a:endParaRPr lang="en-US" baseline="0" dirty="0"/>
          </a:p>
          <a:p>
            <a:r>
              <a:rPr lang="en-US" baseline="0" dirty="0"/>
              <a:t>DIVIDED by sum from c’ equal to 1 to capital C the joint probability distribution p of x and y equal to class c’.</a:t>
            </a:r>
          </a:p>
          <a:p>
            <a:endParaRPr lang="en-US" baseline="0" dirty="0"/>
          </a:p>
          <a:p>
            <a:r>
              <a:rPr lang="en-US" baseline="0" dirty="0"/>
              <a:t>This is just Bayes’ rule.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18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plug in the formula from above.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317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 and V will cancel out from the number and denominator.</a:t>
            </a:r>
          </a:p>
          <a:p>
            <a:endParaRPr lang="en-US" dirty="0"/>
          </a:p>
          <a:p>
            <a:r>
              <a:rPr lang="en-US" dirty="0"/>
              <a:t>So the numerator becomes kc, while the denominator is sum over all kc’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634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 over all kc’ is just capital K, so we have kc divided by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57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far, all the approaches we discuss, assumes probability distributions with specific shape or form. For example, Gaussian or beta distributions.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Today, we will talk about non-parametric approaches, which we do assume that our data follow specific distributions, such as Gaussians.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two approaches I will talk about. </a:t>
            </a:r>
            <a:r>
              <a:rPr lang="en-US" dirty="0" err="1"/>
              <a:t>Parzen’s</a:t>
            </a:r>
            <a:r>
              <a:rPr lang="en-US" dirty="0"/>
              <a:t> window and K nearest neighbors.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95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Therefore the posterior probability that feature x belongs to class c is simply the fraction of neighbors that are in class c.</a:t>
            </a:r>
            <a:endParaRPr lang="en-US" dirty="0"/>
          </a:p>
          <a:p>
            <a:endParaRPr lang="en-US" dirty="0"/>
          </a:p>
          <a:p>
            <a:r>
              <a:rPr lang="en-US" dirty="0"/>
              <a:t>Once we have the posterior probability, we will predict class c with highest posterior probability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338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use the </a:t>
            </a:r>
            <a:r>
              <a:rPr lang="en-US" dirty="0" err="1"/>
              <a:t>Parzen’s</a:t>
            </a:r>
            <a:r>
              <a:rPr lang="en-US" dirty="0"/>
              <a:t> window approach or</a:t>
            </a:r>
            <a:r>
              <a:rPr lang="en-US" baseline="0" dirty="0"/>
              <a:t> the KNN approach. </a:t>
            </a:r>
          </a:p>
          <a:p>
            <a:endParaRPr lang="en-US" baseline="0" dirty="0"/>
          </a:p>
          <a:p>
            <a:r>
              <a:rPr lang="en-US" baseline="0" dirty="0"/>
              <a:t>And either case, the optimal volume V and optimal number of neighbors K can be determined by a cross-validation procedure that maximizes classification accuracy.</a:t>
            </a:r>
          </a:p>
          <a:p>
            <a:endParaRPr lang="en-US" baseline="0" dirty="0"/>
          </a:p>
          <a:p>
            <a:r>
              <a:rPr lang="en-US" baseline="0" dirty="0"/>
              <a:t>KNN classification is probably more common than </a:t>
            </a:r>
            <a:r>
              <a:rPr lang="en-US" baseline="0" dirty="0" err="1"/>
              <a:t>Parzen’s</a:t>
            </a:r>
            <a:r>
              <a:rPr lang="en-US" baseline="0" dirty="0"/>
              <a:t> window, and this is what you will code up in the programming assignment.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683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 let’s consider the computational complexity of KNN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</a:t>
            </a:r>
            <a:r>
              <a:rPr lang="en-US" baseline="0" dirty="0"/>
              <a:t> KNN classification, suppose our features are D-dimensional. </a:t>
            </a:r>
          </a:p>
          <a:p>
            <a:endParaRPr lang="en-US" baseline="0" dirty="0"/>
          </a:p>
          <a:p>
            <a:r>
              <a:rPr lang="en-US" baseline="0" dirty="0"/>
              <a:t>Then to compute the distance between two samples require roughly D operations.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300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Given a new test sample, to find the closest neighbor among N training samples, we would need to compute distance between the test sample and each training sample. </a:t>
            </a:r>
          </a:p>
          <a:p>
            <a:endParaRPr lang="en-US" baseline="0" dirty="0"/>
          </a:p>
          <a:p>
            <a:r>
              <a:rPr lang="en-US" baseline="0" dirty="0"/>
              <a:t>So this would take roughly N times D operations, </a:t>
            </a:r>
          </a:p>
          <a:p>
            <a:endParaRPr lang="en-US" baseline="0" dirty="0"/>
          </a:p>
          <a:p>
            <a:r>
              <a:rPr lang="en-US" baseline="0" dirty="0"/>
              <a:t>So this can be quite slow.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60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one trick that can be used is</a:t>
            </a:r>
            <a:r>
              <a:rPr lang="en-US" baseline="0" dirty="0"/>
              <a:t> to prune the training samples.</a:t>
            </a:r>
          </a:p>
          <a:p>
            <a:endParaRPr lang="en-US" baseline="0" dirty="0"/>
          </a:p>
          <a:p>
            <a:r>
              <a:rPr lang="en-US" baseline="0" dirty="0"/>
              <a:t>At least in the case of 1 nearest neighbor classification, if a training sample is surrounded by neighbors of the same class, then we can simply remove the training sample without affecting the decision boundary.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32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 this example, red dots are from class 1 and green dots are from class 2.</a:t>
            </a:r>
          </a:p>
          <a:p>
            <a:endParaRPr lang="en-US" dirty="0"/>
          </a:p>
          <a:p>
            <a:r>
              <a:rPr lang="en-US" dirty="0"/>
              <a:t>The blue lines are equidistant between two or more dots.</a:t>
            </a:r>
          </a:p>
          <a:p>
            <a:endParaRPr lang="en-US" dirty="0"/>
          </a:p>
          <a:p>
            <a:r>
              <a:rPr lang="en-US" dirty="0"/>
              <a:t>The brown line is the decision boundary using 1 nearest neighbor.</a:t>
            </a:r>
          </a:p>
          <a:p>
            <a:endParaRPr lang="en-US" dirty="0"/>
          </a:p>
          <a:p>
            <a:r>
              <a:rPr lang="en-US" dirty="0"/>
              <a:t>In this example, notice that this</a:t>
            </a:r>
            <a:r>
              <a:rPr lang="en-US" baseline="0" dirty="0"/>
              <a:t> red dot is surrounded by neighbors that are also red dot.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32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if we remove this center red dot, the decision boundary shown by the brown line stays the same. </a:t>
            </a:r>
          </a:p>
          <a:p>
            <a:endParaRPr lang="en-US" baseline="0" dirty="0"/>
          </a:p>
          <a:p>
            <a:r>
              <a:rPr lang="en-US" baseline="0" dirty="0"/>
              <a:t>So this kind of preprocessing can greatly speed up the KNN classification. </a:t>
            </a:r>
          </a:p>
          <a:p>
            <a:endParaRPr lang="en-US" baseline="0" dirty="0"/>
          </a:p>
          <a:p>
            <a:r>
              <a:rPr lang="en-US" baseline="0" dirty="0"/>
              <a:t>However, this only works with 1 nearest neighbor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62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thing that can be done is employ a special data structure which can speed up the nearest</a:t>
            </a:r>
            <a:r>
              <a:rPr lang="en-US" baseline="0" dirty="0"/>
              <a:t> or K nearest look up for new data point.</a:t>
            </a:r>
          </a:p>
          <a:p>
            <a:endParaRPr lang="en-US" baseline="0" dirty="0"/>
          </a:p>
          <a:p>
            <a:r>
              <a:rPr lang="en-US" baseline="0" dirty="0"/>
              <a:t>So in both of these approaches, essentially we do some </a:t>
            </a:r>
            <a:r>
              <a:rPr lang="en-US" baseline="0" dirty="0" err="1"/>
              <a:t>precomputing</a:t>
            </a:r>
            <a:r>
              <a:rPr lang="en-US" baseline="0" dirty="0"/>
              <a:t> like removing some training samples or arrange the training samples into a data structure, so that for new data, we can perform the classification quickly.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52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important point in KNN classification and in machine learning, is how to define distance</a:t>
            </a:r>
            <a:r>
              <a:rPr lang="en-US" baseline="0" dirty="0"/>
              <a:t> between data points.</a:t>
            </a:r>
          </a:p>
          <a:p>
            <a:endParaRPr lang="en-US" baseline="0" dirty="0"/>
          </a:p>
          <a:p>
            <a:r>
              <a:rPr lang="en-US" baseline="0" dirty="0"/>
              <a:t>Because the definition of distance can affect who the closest neighbors might be. </a:t>
            </a:r>
          </a:p>
          <a:p>
            <a:endParaRPr lang="en-US" baseline="0" dirty="0"/>
          </a:p>
          <a:p>
            <a:r>
              <a:rPr lang="en-US" baseline="0" dirty="0"/>
              <a:t>A general distance metric that is widely used is called the </a:t>
            </a:r>
            <a:r>
              <a:rPr lang="en-US" baseline="0" dirty="0" err="1"/>
              <a:t>minkowski</a:t>
            </a:r>
            <a:r>
              <a:rPr lang="en-US" baseline="0" dirty="0"/>
              <a:t> distance. The </a:t>
            </a:r>
            <a:r>
              <a:rPr lang="en-US" baseline="0" dirty="0" err="1"/>
              <a:t>minkowski</a:t>
            </a:r>
            <a:r>
              <a:rPr lang="en-US" baseline="0" dirty="0"/>
              <a:t> distance of vectors a and b is equal to sum from j = 1 to D absolute difference between </a:t>
            </a:r>
            <a:r>
              <a:rPr lang="en-US" baseline="0" dirty="0" err="1"/>
              <a:t>aj</a:t>
            </a:r>
            <a:r>
              <a:rPr lang="en-US" baseline="0" dirty="0"/>
              <a:t> and </a:t>
            </a:r>
            <a:r>
              <a:rPr lang="en-US" baseline="0" dirty="0" err="1"/>
              <a:t>bj</a:t>
            </a:r>
            <a:r>
              <a:rPr lang="en-US" baseline="0" dirty="0"/>
              <a:t> to the power of p and then we take whole thing and take it to the power of 1 over p. </a:t>
            </a:r>
          </a:p>
          <a:p>
            <a:endParaRPr lang="en-US" baseline="0" dirty="0"/>
          </a:p>
          <a:p>
            <a:r>
              <a:rPr lang="en-US" baseline="0" dirty="0"/>
              <a:t>So </a:t>
            </a:r>
            <a:r>
              <a:rPr lang="en-US" baseline="0" dirty="0" err="1"/>
              <a:t>aj</a:t>
            </a:r>
            <a:r>
              <a:rPr lang="en-US" baseline="0" dirty="0"/>
              <a:t> and </a:t>
            </a:r>
            <a:r>
              <a:rPr lang="en-US" baseline="0" dirty="0" err="1"/>
              <a:t>bj</a:t>
            </a:r>
            <a:r>
              <a:rPr lang="en-US" baseline="0" dirty="0"/>
              <a:t> indexes the j-</a:t>
            </a:r>
            <a:r>
              <a:rPr lang="en-US" baseline="0" dirty="0" err="1"/>
              <a:t>th</a:t>
            </a:r>
            <a:r>
              <a:rPr lang="en-US" baseline="0" dirty="0"/>
              <a:t> element of vectors a and b. So we can think of j as indexing the feature dimension.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3076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 is equal to</a:t>
            </a:r>
            <a:r>
              <a:rPr lang="en-US" baseline="0" dirty="0"/>
              <a:t> 2, then we get back the Euclidean distance.</a:t>
            </a:r>
          </a:p>
          <a:p>
            <a:endParaRPr lang="en-US" baseline="0" dirty="0"/>
          </a:p>
          <a:p>
            <a:r>
              <a:rPr lang="en-US" baseline="0" dirty="0"/>
              <a:t>If p is equal to 1, then we get the Manhattan or the taxi cab distance.</a:t>
            </a:r>
          </a:p>
          <a:p>
            <a:endParaRPr lang="en-US" baseline="0" dirty="0"/>
          </a:p>
          <a:p>
            <a:r>
              <a:rPr lang="en-US" baseline="0" dirty="0"/>
              <a:t>There are of course many many other distance metrics we can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59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</a:t>
            </a:r>
            <a:r>
              <a:rPr lang="en-US" baseline="0" dirty="0"/>
              <a:t>two problems. </a:t>
            </a:r>
          </a:p>
          <a:p>
            <a:endParaRPr lang="en-US" baseline="0" dirty="0"/>
          </a:p>
          <a:p>
            <a:r>
              <a:rPr lang="en-US" baseline="0" dirty="0"/>
              <a:t>The first problem is density estimation. Given data samples x1, x2 to </a:t>
            </a:r>
            <a:r>
              <a:rPr lang="en-US" baseline="0" dirty="0" err="1"/>
              <a:t>xN</a:t>
            </a:r>
            <a:r>
              <a:rPr lang="en-US" baseline="0" dirty="0"/>
              <a:t>, for example the blue circles here, we want to estimate the distribution p of x.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1989-084D-354B-9C9F-7206CFD54E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692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 talk about non-parametric approaches.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Non-parametric does not mean no parameters, but instead the number of parameters grow with more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373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nice thing about non-parametric approaches is that they do not assume the data is from a specific probability distributions, such as Gaussian.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6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because they make less assumptions, it means that non-parametric approaches tend to need more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15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problems we considered today. Density estimation and classification.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164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consider two non-parametric algorithms.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parzen’s</a:t>
            </a:r>
            <a:r>
              <a:rPr lang="en-US" dirty="0"/>
              <a:t> window, we count the number of neighbors inside a window of fixed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53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KNN, we expand the window until we capture K nearest neighbors.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9655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317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E219-B6FC-754C-92EE-CBB76981DC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9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B8E5-556C-3C42-99A2-280233458C93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F5713-1A3A-3346-88D9-4304242DFD2C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5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32EB-73DA-FD49-9228-838CE0CABA1F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4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A1282-9054-8C47-93DF-05935B1F5783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0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E7FA-CA3D-3643-974D-AD30F4EF9632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40B9-A83E-2146-A0FB-BBA36740C9D4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0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E5313-4803-F844-B349-0CFAFD866B47}" type="datetime1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79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F904-3A03-F74F-AD3E-116C2B499AEC}" type="datetime1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6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2CC5-6196-2B4D-9DEA-D644B189A8E6}" type="datetime1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2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B730-7319-D246-8B83-19B269B1979C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0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E402-481A-3040-9203-FC08A7766FDF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6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7196C-26F6-8B4E-AC81-D1DC7799593D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8E0EA-E314-DD47-BB8D-9FCCD5DE1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9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1.emf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3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2.emf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0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8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047" y="1395412"/>
            <a:ext cx="8623905" cy="1470025"/>
          </a:xfrm>
        </p:spPr>
        <p:txBody>
          <a:bodyPr/>
          <a:lstStyle/>
          <a:p>
            <a:r>
              <a:rPr lang="en-US" dirty="0"/>
              <a:t>EE5907/EE5027 Week 5: Non-Parametric Techniques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85800" y="2810098"/>
            <a:ext cx="7772400" cy="2258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BT Thomas Yeo</a:t>
            </a:r>
          </a:p>
          <a:p>
            <a:r>
              <a:rPr lang="en-US" dirty="0">
                <a:solidFill>
                  <a:schemeClr val="tx1"/>
                </a:solidFill>
              </a:rPr>
              <a:t>ECE, CIRC, </a:t>
            </a:r>
            <a:r>
              <a:rPr lang="en-US" dirty="0" err="1">
                <a:solidFill>
                  <a:schemeClr val="tx1"/>
                </a:solidFill>
              </a:rPr>
              <a:t>Sinapse</a:t>
            </a:r>
            <a:r>
              <a:rPr lang="en-US" dirty="0">
                <a:solidFill>
                  <a:schemeClr val="tx1"/>
                </a:solidFill>
              </a:rPr>
              <a:t>, Duke-NUS, HMS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07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Motivation</a:t>
            </a:r>
          </a:p>
        </p:txBody>
      </p:sp>
      <p:pic>
        <p:nvPicPr>
          <p:cNvPr id="6" name="Picture 5" descr="Gaussian1_fi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46" y="3541882"/>
            <a:ext cx="5333333" cy="2880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66"/>
          <a:stretch/>
        </p:blipFill>
        <p:spPr>
          <a:xfrm>
            <a:off x="430413" y="1290317"/>
            <a:ext cx="8280000" cy="18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12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3" y="1568886"/>
            <a:ext cx="8280000" cy="36421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Convergence Proof of </a:t>
            </a:r>
            <a:r>
              <a:rPr lang="en-US" sz="3400" dirty="0" err="1"/>
              <a:t>Parzen</a:t>
            </a:r>
            <a:r>
              <a:rPr lang="en-US" sz="3400" dirty="0"/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21385086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Convergence of Mean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4" y="1417638"/>
            <a:ext cx="8280000" cy="44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809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9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Convergence of Variance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1121328"/>
            <a:ext cx="8280000" cy="55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5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Motivation</a:t>
            </a:r>
          </a:p>
        </p:txBody>
      </p:sp>
      <p:pic>
        <p:nvPicPr>
          <p:cNvPr id="5" name="Picture 4" descr="Gaussian_mixtur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46" y="3541882"/>
            <a:ext cx="5333333" cy="2880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2745"/>
          <a:stretch/>
        </p:blipFill>
        <p:spPr>
          <a:xfrm>
            <a:off x="430413" y="1290317"/>
            <a:ext cx="8280000" cy="225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77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ussian_mixture_fi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46" y="3541882"/>
            <a:ext cx="5333333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Motivation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92"/>
          <a:stretch/>
        </p:blipFill>
        <p:spPr>
          <a:xfrm>
            <a:off x="430413" y="1290317"/>
            <a:ext cx="8280000" cy="21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Motivation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"/>
          <a:stretch/>
        </p:blipFill>
        <p:spPr>
          <a:xfrm>
            <a:off x="430413" y="1290317"/>
            <a:ext cx="8280000" cy="35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7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3" y="1290317"/>
            <a:ext cx="8280000" cy="393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9035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Non-parametric Density Estimation: </a:t>
            </a:r>
            <a:r>
              <a:rPr lang="en-US" dirty="0" err="1"/>
              <a:t>Parzen</a:t>
            </a:r>
            <a:r>
              <a:rPr lang="en-US" dirty="0"/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214133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5452"/>
          <a:stretch/>
        </p:blipFill>
        <p:spPr>
          <a:xfrm>
            <a:off x="229698" y="1225027"/>
            <a:ext cx="8280000" cy="747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389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04761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7300"/>
          <a:stretch/>
        </p:blipFill>
        <p:spPr>
          <a:xfrm>
            <a:off x="229698" y="1225026"/>
            <a:ext cx="8280000" cy="1166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389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382655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0462"/>
          <a:stretch/>
        </p:blipFill>
        <p:spPr>
          <a:xfrm>
            <a:off x="229698" y="1225026"/>
            <a:ext cx="8280000" cy="1517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389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06816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3362"/>
          <a:stretch/>
        </p:blipFill>
        <p:spPr>
          <a:xfrm>
            <a:off x="229698" y="1225026"/>
            <a:ext cx="8280000" cy="1882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389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7927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11B4-268B-604F-8AB2-E420F790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B6999-B93F-124B-9F35-E9ACBB83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Discriminative Classifier p(y | x, w): Logistic Regression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1114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875"/>
          <a:stretch/>
        </p:blipFill>
        <p:spPr>
          <a:xfrm>
            <a:off x="229698" y="1225026"/>
            <a:ext cx="8280000" cy="257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389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50362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3120"/>
          <a:stretch/>
        </p:blipFill>
        <p:spPr>
          <a:xfrm>
            <a:off x="229698" y="1225026"/>
            <a:ext cx="8280000" cy="3435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389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6361" y="3800190"/>
            <a:ext cx="3990975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9279" y="6327596"/>
            <a:ext cx="383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samples in window =&gt; larger p(x)</a:t>
            </a:r>
          </a:p>
        </p:txBody>
      </p:sp>
    </p:spTree>
    <p:extLst>
      <p:ext uri="{BB962C8B-B14F-4D97-AF65-F5344CB8AC3E}">
        <p14:creationId xmlns:p14="http://schemas.microsoft.com/office/powerpoint/2010/main" val="337898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2075"/>
          <a:stretch/>
        </p:blipFill>
        <p:spPr>
          <a:xfrm>
            <a:off x="229698" y="1225025"/>
            <a:ext cx="8280000" cy="4003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389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6361" y="3800190"/>
            <a:ext cx="3990975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9279" y="6327596"/>
            <a:ext cx="383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samples in window =&gt; larger p(x)</a:t>
            </a:r>
          </a:p>
        </p:txBody>
      </p:sp>
    </p:spTree>
    <p:extLst>
      <p:ext uri="{BB962C8B-B14F-4D97-AF65-F5344CB8AC3E}">
        <p14:creationId xmlns:p14="http://schemas.microsoft.com/office/powerpoint/2010/main" val="3368165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4"/>
          <a:stretch/>
        </p:blipFill>
        <p:spPr>
          <a:xfrm>
            <a:off x="229698" y="1225025"/>
            <a:ext cx="8280000" cy="4827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389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6361" y="3800190"/>
            <a:ext cx="3990975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9279" y="6327596"/>
            <a:ext cx="383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samples in window =&gt; larger p(x)</a:t>
            </a:r>
          </a:p>
        </p:txBody>
      </p:sp>
    </p:spTree>
    <p:extLst>
      <p:ext uri="{BB962C8B-B14F-4D97-AF65-F5344CB8AC3E}">
        <p14:creationId xmlns:p14="http://schemas.microsoft.com/office/powerpoint/2010/main" val="852668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8" y="1225025"/>
            <a:ext cx="8280000" cy="51374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389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6361" y="3800190"/>
            <a:ext cx="3990975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9279" y="6327596"/>
            <a:ext cx="383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samples in window =&gt; larger p(x)</a:t>
            </a:r>
          </a:p>
        </p:txBody>
      </p:sp>
    </p:spTree>
    <p:extLst>
      <p:ext uri="{BB962C8B-B14F-4D97-AF65-F5344CB8AC3E}">
        <p14:creationId xmlns:p14="http://schemas.microsoft.com/office/powerpoint/2010/main" val="2742712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2"/>
          <a:stretch/>
        </p:blipFill>
        <p:spPr>
          <a:xfrm>
            <a:off x="381243" y="1080800"/>
            <a:ext cx="7200000" cy="2690935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37" y="2001882"/>
            <a:ext cx="540000" cy="294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998430" y="2079737"/>
            <a:ext cx="1687911" cy="1691998"/>
            <a:chOff x="1314402" y="2080536"/>
            <a:chExt cx="1482508" cy="148609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7" y="2446376"/>
            <a:ext cx="167999" cy="431999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68" y="2558220"/>
            <a:ext cx="288000" cy="170182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33" y="2925186"/>
            <a:ext cx="288000" cy="1920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42" y="1992827"/>
            <a:ext cx="288000" cy="1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769339-7E2F-7340-B25B-F170DA8832AB}"/>
              </a:ext>
            </a:extLst>
          </p:cNvPr>
          <p:cNvSpPr txBox="1"/>
          <p:nvPr/>
        </p:nvSpPr>
        <p:spPr>
          <a:xfrm>
            <a:off x="6422855" y="771276"/>
            <a:ext cx="25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j indexes dimensionality of 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D89A97-D54C-E646-BFFD-3A9974D2A4B1}"/>
              </a:ext>
            </a:extLst>
          </p:cNvPr>
          <p:cNvCxnSpPr>
            <a:cxnSpLocks/>
          </p:cNvCxnSpPr>
          <p:nvPr/>
        </p:nvCxnSpPr>
        <p:spPr>
          <a:xfrm flipH="1">
            <a:off x="5955852" y="1266188"/>
            <a:ext cx="934006" cy="384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172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2"/>
          <a:stretch/>
        </p:blipFill>
        <p:spPr>
          <a:xfrm>
            <a:off x="381243" y="1080800"/>
            <a:ext cx="7200000" cy="2690935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37" y="2001882"/>
            <a:ext cx="540000" cy="294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998430" y="2079737"/>
            <a:ext cx="1687911" cy="1691998"/>
            <a:chOff x="1314402" y="2080536"/>
            <a:chExt cx="1482508" cy="148609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7" y="2446376"/>
            <a:ext cx="167999" cy="431999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68" y="2558220"/>
            <a:ext cx="288000" cy="170182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861366" y="2104621"/>
            <a:ext cx="1687911" cy="1691998"/>
            <a:chOff x="1314402" y="2080536"/>
            <a:chExt cx="1482508" cy="148609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93" y="2471260"/>
            <a:ext cx="167999" cy="431999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52" y="2558220"/>
            <a:ext cx="360000" cy="2400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33" y="2925186"/>
            <a:ext cx="288000" cy="1920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42" y="1992827"/>
            <a:ext cx="288000" cy="1920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49" y="2940757"/>
            <a:ext cx="288000" cy="1920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8" y="2008398"/>
            <a:ext cx="288000" cy="1920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52" y="2001882"/>
            <a:ext cx="809554" cy="2802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067848-96B9-0B4B-92DF-9213C28E1DB2}"/>
              </a:ext>
            </a:extLst>
          </p:cNvPr>
          <p:cNvSpPr txBox="1"/>
          <p:nvPr/>
        </p:nvSpPr>
        <p:spPr>
          <a:xfrm>
            <a:off x="6422855" y="771276"/>
            <a:ext cx="25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j indexes dimensionality of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E6F1DE-D424-FB49-A937-7CD32E70F75F}"/>
              </a:ext>
            </a:extLst>
          </p:cNvPr>
          <p:cNvCxnSpPr>
            <a:cxnSpLocks/>
          </p:cNvCxnSpPr>
          <p:nvPr/>
        </p:nvCxnSpPr>
        <p:spPr>
          <a:xfrm flipH="1">
            <a:off x="5955852" y="1266188"/>
            <a:ext cx="934006" cy="384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92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55"/>
          <a:stretch/>
        </p:blipFill>
        <p:spPr>
          <a:xfrm>
            <a:off x="381243" y="1080800"/>
            <a:ext cx="7200000" cy="3499082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37" y="2001882"/>
            <a:ext cx="540000" cy="294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998430" y="2079737"/>
            <a:ext cx="1687911" cy="1691998"/>
            <a:chOff x="1314402" y="2080536"/>
            <a:chExt cx="1482508" cy="148609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7" y="2446376"/>
            <a:ext cx="167999" cy="431999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68" y="2558220"/>
            <a:ext cx="288000" cy="170182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861366" y="2104621"/>
            <a:ext cx="1687911" cy="1691998"/>
            <a:chOff x="1314402" y="2080536"/>
            <a:chExt cx="1482508" cy="148609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93" y="2471260"/>
            <a:ext cx="167999" cy="431999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52" y="2558220"/>
            <a:ext cx="360000" cy="2400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33" y="2925186"/>
            <a:ext cx="288000" cy="1920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42" y="1992827"/>
            <a:ext cx="288000" cy="1920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49" y="2940757"/>
            <a:ext cx="288000" cy="1920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8" y="2008398"/>
            <a:ext cx="288000" cy="1920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52" y="2001882"/>
            <a:ext cx="809554" cy="2802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5157F1-153B-154B-AB14-8844EF40AB3C}"/>
              </a:ext>
            </a:extLst>
          </p:cNvPr>
          <p:cNvSpPr txBox="1"/>
          <p:nvPr/>
        </p:nvSpPr>
        <p:spPr>
          <a:xfrm>
            <a:off x="6422855" y="771276"/>
            <a:ext cx="25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j indexes dimensionality of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02F6F3-BC8C-CA4C-9911-C17B8F16110D}"/>
              </a:ext>
            </a:extLst>
          </p:cNvPr>
          <p:cNvCxnSpPr>
            <a:cxnSpLocks/>
          </p:cNvCxnSpPr>
          <p:nvPr/>
        </p:nvCxnSpPr>
        <p:spPr>
          <a:xfrm flipH="1">
            <a:off x="5955852" y="1266188"/>
            <a:ext cx="934006" cy="384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9E62D2-0D27-7D41-BDA1-D25545302D59}"/>
              </a:ext>
            </a:extLst>
          </p:cNvPr>
          <p:cNvCxnSpPr>
            <a:cxnSpLocks/>
          </p:cNvCxnSpPr>
          <p:nvPr/>
        </p:nvCxnSpPr>
        <p:spPr>
          <a:xfrm flipH="1" flipV="1">
            <a:off x="7133290" y="4124668"/>
            <a:ext cx="591260" cy="40855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4F9FA7-A7A4-B846-8204-4C152C148382}"/>
              </a:ext>
            </a:extLst>
          </p:cNvPr>
          <p:cNvSpPr txBox="1"/>
          <p:nvPr/>
        </p:nvSpPr>
        <p:spPr>
          <a:xfrm>
            <a:off x="7073330" y="4532128"/>
            <a:ext cx="21306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0000FF"/>
                </a:solidFill>
              </a:rPr>
              <a:t>x</a:t>
            </a:r>
            <a:r>
              <a:rPr lang="en-US" sz="1700" baseline="-25000" dirty="0">
                <a:solidFill>
                  <a:srgbClr val="0000FF"/>
                </a:solidFill>
              </a:rPr>
              <a:t>i </a:t>
            </a:r>
            <a:r>
              <a:rPr lang="en-US" sz="1700" dirty="0">
                <a:solidFill>
                  <a:srgbClr val="0000FF"/>
                </a:solidFill>
              </a:rPr>
              <a:t>= </a:t>
            </a:r>
            <a:r>
              <a:rPr lang="en-US" sz="1700" dirty="0" err="1">
                <a:solidFill>
                  <a:srgbClr val="0000FF"/>
                </a:solidFill>
              </a:rPr>
              <a:t>i-th</a:t>
            </a:r>
            <a:r>
              <a:rPr lang="en-US" sz="1700" dirty="0">
                <a:solidFill>
                  <a:srgbClr val="0000FF"/>
                </a:solidFill>
              </a:rPr>
              <a:t> data point </a:t>
            </a:r>
          </a:p>
          <a:p>
            <a:pPr algn="ctr"/>
            <a:r>
              <a:rPr lang="en-US" sz="1700" dirty="0">
                <a:solidFill>
                  <a:srgbClr val="0000FF"/>
                </a:solidFill>
              </a:rPr>
              <a:t>x</a:t>
            </a:r>
            <a:r>
              <a:rPr lang="en-US" sz="1700" baseline="-25000" dirty="0">
                <a:solidFill>
                  <a:srgbClr val="0000FF"/>
                </a:solidFill>
              </a:rPr>
              <a:t>i </a:t>
            </a:r>
            <a:r>
              <a:rPr lang="en-US" sz="1700" dirty="0">
                <a:solidFill>
                  <a:srgbClr val="0000FF"/>
                </a:solidFill>
              </a:rPr>
              <a:t>=</a:t>
            </a:r>
            <a:r>
              <a:rPr lang="en-US" sz="1700" baseline="-25000" dirty="0">
                <a:solidFill>
                  <a:srgbClr val="0000FF"/>
                </a:solidFill>
              </a:rPr>
              <a:t> </a:t>
            </a:r>
            <a:r>
              <a:rPr lang="en-US" sz="1700" dirty="0">
                <a:solidFill>
                  <a:srgbClr val="0000FF"/>
                </a:solidFill>
              </a:rPr>
              <a:t>vector of length d</a:t>
            </a:r>
          </a:p>
        </p:txBody>
      </p:sp>
    </p:spTree>
    <p:extLst>
      <p:ext uri="{BB962C8B-B14F-4D97-AF65-F5344CB8AC3E}">
        <p14:creationId xmlns:p14="http://schemas.microsoft.com/office/powerpoint/2010/main" val="135556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10"/>
          <a:stretch/>
        </p:blipFill>
        <p:spPr>
          <a:xfrm>
            <a:off x="381243" y="1080799"/>
            <a:ext cx="7200000" cy="4075401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37" y="2001882"/>
            <a:ext cx="540000" cy="294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998430" y="2079737"/>
            <a:ext cx="1687911" cy="1691998"/>
            <a:chOff x="1314402" y="2080536"/>
            <a:chExt cx="1482508" cy="148609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7" y="2446376"/>
            <a:ext cx="167999" cy="431999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68" y="2558220"/>
            <a:ext cx="288000" cy="170182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861366" y="2104621"/>
            <a:ext cx="1687911" cy="1691998"/>
            <a:chOff x="1314402" y="2080536"/>
            <a:chExt cx="1482508" cy="148609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93" y="2471260"/>
            <a:ext cx="167999" cy="431999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52" y="2558220"/>
            <a:ext cx="360000" cy="2400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33" y="2925186"/>
            <a:ext cx="288000" cy="1920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42" y="1992827"/>
            <a:ext cx="288000" cy="1920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49" y="2940757"/>
            <a:ext cx="288000" cy="1920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8" y="2008398"/>
            <a:ext cx="288000" cy="1920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52" y="2001882"/>
            <a:ext cx="809554" cy="2802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B17D25-6063-7A41-BE5D-9FB2567C6D16}"/>
              </a:ext>
            </a:extLst>
          </p:cNvPr>
          <p:cNvSpPr txBox="1"/>
          <p:nvPr/>
        </p:nvSpPr>
        <p:spPr>
          <a:xfrm>
            <a:off x="6422855" y="771276"/>
            <a:ext cx="25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j indexes dimensionality of 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9E4856-9414-C840-9472-BB2CD4E93DC1}"/>
              </a:ext>
            </a:extLst>
          </p:cNvPr>
          <p:cNvCxnSpPr>
            <a:cxnSpLocks/>
          </p:cNvCxnSpPr>
          <p:nvPr/>
        </p:nvCxnSpPr>
        <p:spPr>
          <a:xfrm flipH="1">
            <a:off x="5955852" y="1266188"/>
            <a:ext cx="934006" cy="384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C6CC36-272C-FA4F-BBDC-0BF0AE84A92C}"/>
              </a:ext>
            </a:extLst>
          </p:cNvPr>
          <p:cNvCxnSpPr>
            <a:cxnSpLocks/>
          </p:cNvCxnSpPr>
          <p:nvPr/>
        </p:nvCxnSpPr>
        <p:spPr>
          <a:xfrm flipH="1" flipV="1">
            <a:off x="7133290" y="4124668"/>
            <a:ext cx="591260" cy="40855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025311-6011-9A43-9896-B72243CD4FB0}"/>
              </a:ext>
            </a:extLst>
          </p:cNvPr>
          <p:cNvSpPr txBox="1"/>
          <p:nvPr/>
        </p:nvSpPr>
        <p:spPr>
          <a:xfrm>
            <a:off x="7073330" y="4532128"/>
            <a:ext cx="21306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0000FF"/>
                </a:solidFill>
              </a:rPr>
              <a:t>x</a:t>
            </a:r>
            <a:r>
              <a:rPr lang="en-US" sz="1700" baseline="-25000" dirty="0">
                <a:solidFill>
                  <a:srgbClr val="0000FF"/>
                </a:solidFill>
              </a:rPr>
              <a:t>i </a:t>
            </a:r>
            <a:r>
              <a:rPr lang="en-US" sz="1700" dirty="0">
                <a:solidFill>
                  <a:srgbClr val="0000FF"/>
                </a:solidFill>
              </a:rPr>
              <a:t>= </a:t>
            </a:r>
            <a:r>
              <a:rPr lang="en-US" sz="1700" dirty="0" err="1">
                <a:solidFill>
                  <a:srgbClr val="0000FF"/>
                </a:solidFill>
              </a:rPr>
              <a:t>i-th</a:t>
            </a:r>
            <a:r>
              <a:rPr lang="en-US" sz="1700" dirty="0">
                <a:solidFill>
                  <a:srgbClr val="0000FF"/>
                </a:solidFill>
              </a:rPr>
              <a:t> data point </a:t>
            </a:r>
          </a:p>
          <a:p>
            <a:pPr algn="ctr"/>
            <a:r>
              <a:rPr lang="en-US" sz="1700" dirty="0">
                <a:solidFill>
                  <a:srgbClr val="0000FF"/>
                </a:solidFill>
              </a:rPr>
              <a:t>x</a:t>
            </a:r>
            <a:r>
              <a:rPr lang="en-US" sz="1700" baseline="-25000" dirty="0">
                <a:solidFill>
                  <a:srgbClr val="0000FF"/>
                </a:solidFill>
              </a:rPr>
              <a:t>i </a:t>
            </a:r>
            <a:r>
              <a:rPr lang="en-US" sz="1700" dirty="0">
                <a:solidFill>
                  <a:srgbClr val="0000FF"/>
                </a:solidFill>
              </a:rPr>
              <a:t>=</a:t>
            </a:r>
            <a:r>
              <a:rPr lang="en-US" sz="1700" baseline="-25000" dirty="0">
                <a:solidFill>
                  <a:srgbClr val="0000FF"/>
                </a:solidFill>
              </a:rPr>
              <a:t> </a:t>
            </a:r>
            <a:r>
              <a:rPr lang="en-US" sz="1700" dirty="0">
                <a:solidFill>
                  <a:srgbClr val="0000FF"/>
                </a:solidFill>
              </a:rPr>
              <a:t>vector of length d</a:t>
            </a:r>
          </a:p>
        </p:txBody>
      </p:sp>
    </p:spTree>
    <p:extLst>
      <p:ext uri="{BB962C8B-B14F-4D97-AF65-F5344CB8AC3E}">
        <p14:creationId xmlns:p14="http://schemas.microsoft.com/office/powerpoint/2010/main" val="4269000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3" y="1080799"/>
            <a:ext cx="7200000" cy="5314125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37" y="2001882"/>
            <a:ext cx="540000" cy="294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998430" y="2079737"/>
            <a:ext cx="1687911" cy="1691998"/>
            <a:chOff x="1314402" y="2080536"/>
            <a:chExt cx="1482508" cy="148609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7" y="2446376"/>
            <a:ext cx="167999" cy="431999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68" y="2558220"/>
            <a:ext cx="288000" cy="170182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861366" y="2104621"/>
            <a:ext cx="1687911" cy="1691998"/>
            <a:chOff x="1314402" y="2080536"/>
            <a:chExt cx="1482508" cy="148609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93" y="2471260"/>
            <a:ext cx="167999" cy="431999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52" y="2558220"/>
            <a:ext cx="360000" cy="2400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33" y="2925186"/>
            <a:ext cx="288000" cy="1920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42" y="1992827"/>
            <a:ext cx="288000" cy="1920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49" y="2940757"/>
            <a:ext cx="288000" cy="1920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8" y="2008398"/>
            <a:ext cx="288000" cy="1920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52" y="2001882"/>
            <a:ext cx="809554" cy="2802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62042" y="5539089"/>
            <a:ext cx="4877382" cy="102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E492-F05D-4848-BFC1-733210DED905}"/>
              </a:ext>
            </a:extLst>
          </p:cNvPr>
          <p:cNvSpPr txBox="1"/>
          <p:nvPr/>
        </p:nvSpPr>
        <p:spPr>
          <a:xfrm>
            <a:off x="6422855" y="771276"/>
            <a:ext cx="25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j indexes dimensionality of 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A66E9-A3A2-D444-B87D-836D3631B466}"/>
              </a:ext>
            </a:extLst>
          </p:cNvPr>
          <p:cNvCxnSpPr>
            <a:cxnSpLocks/>
          </p:cNvCxnSpPr>
          <p:nvPr/>
        </p:nvCxnSpPr>
        <p:spPr>
          <a:xfrm flipH="1">
            <a:off x="5955852" y="1266188"/>
            <a:ext cx="934006" cy="384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D6C54B-6DE4-4647-9AE1-DCC879CAED7C}"/>
              </a:ext>
            </a:extLst>
          </p:cNvPr>
          <p:cNvCxnSpPr>
            <a:cxnSpLocks/>
          </p:cNvCxnSpPr>
          <p:nvPr/>
        </p:nvCxnSpPr>
        <p:spPr>
          <a:xfrm flipH="1" flipV="1">
            <a:off x="7133290" y="4124668"/>
            <a:ext cx="591260" cy="40855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23AC00-779F-DB40-80E8-E9F9A1E73F91}"/>
              </a:ext>
            </a:extLst>
          </p:cNvPr>
          <p:cNvSpPr txBox="1"/>
          <p:nvPr/>
        </p:nvSpPr>
        <p:spPr>
          <a:xfrm>
            <a:off x="7073330" y="4532128"/>
            <a:ext cx="21306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0000FF"/>
                </a:solidFill>
              </a:rPr>
              <a:t>x</a:t>
            </a:r>
            <a:r>
              <a:rPr lang="en-US" sz="1700" baseline="-25000" dirty="0">
                <a:solidFill>
                  <a:srgbClr val="0000FF"/>
                </a:solidFill>
              </a:rPr>
              <a:t>i </a:t>
            </a:r>
            <a:r>
              <a:rPr lang="en-US" sz="1700" dirty="0">
                <a:solidFill>
                  <a:srgbClr val="0000FF"/>
                </a:solidFill>
              </a:rPr>
              <a:t>= </a:t>
            </a:r>
            <a:r>
              <a:rPr lang="en-US" sz="1700" dirty="0" err="1">
                <a:solidFill>
                  <a:srgbClr val="0000FF"/>
                </a:solidFill>
              </a:rPr>
              <a:t>i-th</a:t>
            </a:r>
            <a:r>
              <a:rPr lang="en-US" sz="1700" dirty="0">
                <a:solidFill>
                  <a:srgbClr val="0000FF"/>
                </a:solidFill>
              </a:rPr>
              <a:t> data point </a:t>
            </a:r>
          </a:p>
          <a:p>
            <a:pPr algn="ctr"/>
            <a:r>
              <a:rPr lang="en-US" sz="1700" dirty="0">
                <a:solidFill>
                  <a:srgbClr val="0000FF"/>
                </a:solidFill>
              </a:rPr>
              <a:t>x</a:t>
            </a:r>
            <a:r>
              <a:rPr lang="en-US" sz="1700" baseline="-25000" dirty="0">
                <a:solidFill>
                  <a:srgbClr val="0000FF"/>
                </a:solidFill>
              </a:rPr>
              <a:t>i </a:t>
            </a:r>
            <a:r>
              <a:rPr lang="en-US" sz="1700" dirty="0">
                <a:solidFill>
                  <a:srgbClr val="0000FF"/>
                </a:solidFill>
              </a:rPr>
              <a:t>=</a:t>
            </a:r>
            <a:r>
              <a:rPr lang="en-US" sz="1700" baseline="-25000" dirty="0">
                <a:solidFill>
                  <a:srgbClr val="0000FF"/>
                </a:solidFill>
              </a:rPr>
              <a:t> </a:t>
            </a:r>
            <a:r>
              <a:rPr lang="en-US" sz="1700" dirty="0">
                <a:solidFill>
                  <a:srgbClr val="0000FF"/>
                </a:solidFill>
              </a:rPr>
              <a:t>vector of length d</a:t>
            </a:r>
          </a:p>
        </p:txBody>
      </p:sp>
    </p:spTree>
    <p:extLst>
      <p:ext uri="{BB962C8B-B14F-4D97-AF65-F5344CB8AC3E}">
        <p14:creationId xmlns:p14="http://schemas.microsoft.com/office/powerpoint/2010/main" val="56910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11B4-268B-604F-8AB2-E420F790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B6999-B93F-124B-9F35-E9ACBB83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Discriminative Classifier p(y | x, w): Logistic Regression</a:t>
            </a:r>
          </a:p>
          <a:p>
            <a:r>
              <a:rPr lang="en-US" sz="2600" dirty="0"/>
              <a:t>Numerical optimization</a:t>
            </a:r>
          </a:p>
          <a:p>
            <a:pPr lvl="1"/>
            <a:r>
              <a:rPr lang="en-US" sz="2600" dirty="0"/>
              <a:t>Gradient descent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72388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3" y="1080799"/>
            <a:ext cx="7200000" cy="5314125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37" y="2001882"/>
            <a:ext cx="540000" cy="294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998430" y="2079737"/>
            <a:ext cx="1687911" cy="1691998"/>
            <a:chOff x="1314402" y="2080536"/>
            <a:chExt cx="1482508" cy="148609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7" y="2446376"/>
            <a:ext cx="167999" cy="431999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68" y="2558220"/>
            <a:ext cx="288000" cy="170182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861366" y="2104621"/>
            <a:ext cx="1687911" cy="1691998"/>
            <a:chOff x="1314402" y="2080536"/>
            <a:chExt cx="1482508" cy="148609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93" y="2471260"/>
            <a:ext cx="167999" cy="431999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52" y="2558220"/>
            <a:ext cx="360000" cy="2400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33" y="2925186"/>
            <a:ext cx="288000" cy="1920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42" y="1992827"/>
            <a:ext cx="288000" cy="1920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49" y="2940757"/>
            <a:ext cx="288000" cy="1920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8" y="2008398"/>
            <a:ext cx="288000" cy="1920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52" y="2001882"/>
            <a:ext cx="809554" cy="2802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7399" y="5539089"/>
            <a:ext cx="2932025" cy="102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78B34-021C-7740-9967-7856A6A722FD}"/>
              </a:ext>
            </a:extLst>
          </p:cNvPr>
          <p:cNvSpPr txBox="1"/>
          <p:nvPr/>
        </p:nvSpPr>
        <p:spPr>
          <a:xfrm>
            <a:off x="6422855" y="771276"/>
            <a:ext cx="25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j indexes dimensionality of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824FFE-BE67-AA46-927A-B92C193FC496}"/>
              </a:ext>
            </a:extLst>
          </p:cNvPr>
          <p:cNvCxnSpPr>
            <a:cxnSpLocks/>
          </p:cNvCxnSpPr>
          <p:nvPr/>
        </p:nvCxnSpPr>
        <p:spPr>
          <a:xfrm flipH="1">
            <a:off x="5955852" y="1266188"/>
            <a:ext cx="934006" cy="384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88052B-3BF5-E743-9624-AC7727A72714}"/>
              </a:ext>
            </a:extLst>
          </p:cNvPr>
          <p:cNvCxnSpPr>
            <a:cxnSpLocks/>
          </p:cNvCxnSpPr>
          <p:nvPr/>
        </p:nvCxnSpPr>
        <p:spPr>
          <a:xfrm flipH="1" flipV="1">
            <a:off x="7133290" y="4124668"/>
            <a:ext cx="591260" cy="40855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C0890A2-C096-F942-BA50-958158DCE2C4}"/>
              </a:ext>
            </a:extLst>
          </p:cNvPr>
          <p:cNvSpPr txBox="1"/>
          <p:nvPr/>
        </p:nvSpPr>
        <p:spPr>
          <a:xfrm>
            <a:off x="7073330" y="4532128"/>
            <a:ext cx="21306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0000FF"/>
                </a:solidFill>
              </a:rPr>
              <a:t>x</a:t>
            </a:r>
            <a:r>
              <a:rPr lang="en-US" sz="1700" baseline="-25000" dirty="0">
                <a:solidFill>
                  <a:srgbClr val="0000FF"/>
                </a:solidFill>
              </a:rPr>
              <a:t>i </a:t>
            </a:r>
            <a:r>
              <a:rPr lang="en-US" sz="1700" dirty="0">
                <a:solidFill>
                  <a:srgbClr val="0000FF"/>
                </a:solidFill>
              </a:rPr>
              <a:t>= </a:t>
            </a:r>
            <a:r>
              <a:rPr lang="en-US" sz="1700" dirty="0" err="1">
                <a:solidFill>
                  <a:srgbClr val="0000FF"/>
                </a:solidFill>
              </a:rPr>
              <a:t>i-th</a:t>
            </a:r>
            <a:r>
              <a:rPr lang="en-US" sz="1700" dirty="0">
                <a:solidFill>
                  <a:srgbClr val="0000FF"/>
                </a:solidFill>
              </a:rPr>
              <a:t> data point </a:t>
            </a:r>
          </a:p>
          <a:p>
            <a:pPr algn="ctr"/>
            <a:r>
              <a:rPr lang="en-US" sz="1700" dirty="0">
                <a:solidFill>
                  <a:srgbClr val="0000FF"/>
                </a:solidFill>
              </a:rPr>
              <a:t>x</a:t>
            </a:r>
            <a:r>
              <a:rPr lang="en-US" sz="1700" baseline="-25000" dirty="0">
                <a:solidFill>
                  <a:srgbClr val="0000FF"/>
                </a:solidFill>
              </a:rPr>
              <a:t>i </a:t>
            </a:r>
            <a:r>
              <a:rPr lang="en-US" sz="1700" dirty="0">
                <a:solidFill>
                  <a:srgbClr val="0000FF"/>
                </a:solidFill>
              </a:rPr>
              <a:t>=</a:t>
            </a:r>
            <a:r>
              <a:rPr lang="en-US" sz="1700" baseline="-25000" dirty="0">
                <a:solidFill>
                  <a:srgbClr val="0000FF"/>
                </a:solidFill>
              </a:rPr>
              <a:t> </a:t>
            </a:r>
            <a:r>
              <a:rPr lang="en-US" sz="1700" dirty="0">
                <a:solidFill>
                  <a:srgbClr val="0000FF"/>
                </a:solidFill>
              </a:rPr>
              <a:t>vector of length d</a:t>
            </a:r>
          </a:p>
        </p:txBody>
      </p:sp>
    </p:spTree>
    <p:extLst>
      <p:ext uri="{BB962C8B-B14F-4D97-AF65-F5344CB8AC3E}">
        <p14:creationId xmlns:p14="http://schemas.microsoft.com/office/powerpoint/2010/main" val="1631329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3" y="1080799"/>
            <a:ext cx="7200000" cy="5314125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37" y="2001882"/>
            <a:ext cx="540000" cy="294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998430" y="2079737"/>
            <a:ext cx="1687911" cy="1691998"/>
            <a:chOff x="1314402" y="2080536"/>
            <a:chExt cx="1482508" cy="148609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7" y="2446376"/>
            <a:ext cx="167999" cy="431999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68" y="2558220"/>
            <a:ext cx="288000" cy="170182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861366" y="2104621"/>
            <a:ext cx="1687911" cy="1691998"/>
            <a:chOff x="1314402" y="2080536"/>
            <a:chExt cx="1482508" cy="148609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055656" y="2080536"/>
              <a:ext cx="0" cy="1486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314402" y="2790636"/>
              <a:ext cx="14825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650306" y="2404775"/>
              <a:ext cx="837721" cy="770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93" y="2471260"/>
            <a:ext cx="167999" cy="431999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52" y="2558220"/>
            <a:ext cx="360000" cy="2400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33" y="2925186"/>
            <a:ext cx="288000" cy="1920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42" y="1992827"/>
            <a:ext cx="288000" cy="1920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49" y="2940757"/>
            <a:ext cx="288000" cy="1920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8" y="2008398"/>
            <a:ext cx="288000" cy="1920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52" y="2001882"/>
            <a:ext cx="809554" cy="2802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71D661-FF4B-CD42-8A50-BD53562099B9}"/>
              </a:ext>
            </a:extLst>
          </p:cNvPr>
          <p:cNvSpPr txBox="1"/>
          <p:nvPr/>
        </p:nvSpPr>
        <p:spPr>
          <a:xfrm>
            <a:off x="6422855" y="771276"/>
            <a:ext cx="25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j indexes dimensionality of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5FA5B4-159B-E444-B584-89BB4150955E}"/>
              </a:ext>
            </a:extLst>
          </p:cNvPr>
          <p:cNvCxnSpPr>
            <a:cxnSpLocks/>
          </p:cNvCxnSpPr>
          <p:nvPr/>
        </p:nvCxnSpPr>
        <p:spPr>
          <a:xfrm flipH="1">
            <a:off x="5955852" y="1266188"/>
            <a:ext cx="934006" cy="384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31C0E3-E6B6-B148-AD27-5617CED61400}"/>
              </a:ext>
            </a:extLst>
          </p:cNvPr>
          <p:cNvCxnSpPr>
            <a:cxnSpLocks/>
          </p:cNvCxnSpPr>
          <p:nvPr/>
        </p:nvCxnSpPr>
        <p:spPr>
          <a:xfrm flipH="1" flipV="1">
            <a:off x="7133290" y="4124668"/>
            <a:ext cx="591260" cy="40855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E1E9E1-3CEB-2440-996F-D7184D34B156}"/>
              </a:ext>
            </a:extLst>
          </p:cNvPr>
          <p:cNvSpPr txBox="1"/>
          <p:nvPr/>
        </p:nvSpPr>
        <p:spPr>
          <a:xfrm>
            <a:off x="7073330" y="4532128"/>
            <a:ext cx="21306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0000FF"/>
                </a:solidFill>
              </a:rPr>
              <a:t>x</a:t>
            </a:r>
            <a:r>
              <a:rPr lang="en-US" sz="1700" baseline="-25000" dirty="0">
                <a:solidFill>
                  <a:srgbClr val="0000FF"/>
                </a:solidFill>
              </a:rPr>
              <a:t>i </a:t>
            </a:r>
            <a:r>
              <a:rPr lang="en-US" sz="1700" dirty="0">
                <a:solidFill>
                  <a:srgbClr val="0000FF"/>
                </a:solidFill>
              </a:rPr>
              <a:t>= </a:t>
            </a:r>
            <a:r>
              <a:rPr lang="en-US" sz="1700" dirty="0" err="1">
                <a:solidFill>
                  <a:srgbClr val="0000FF"/>
                </a:solidFill>
              </a:rPr>
              <a:t>i-th</a:t>
            </a:r>
            <a:r>
              <a:rPr lang="en-US" sz="1700" dirty="0">
                <a:solidFill>
                  <a:srgbClr val="0000FF"/>
                </a:solidFill>
              </a:rPr>
              <a:t> data point </a:t>
            </a:r>
          </a:p>
          <a:p>
            <a:pPr algn="ctr"/>
            <a:r>
              <a:rPr lang="en-US" sz="1700" dirty="0">
                <a:solidFill>
                  <a:srgbClr val="0000FF"/>
                </a:solidFill>
              </a:rPr>
              <a:t>x</a:t>
            </a:r>
            <a:r>
              <a:rPr lang="en-US" sz="1700" baseline="-25000" dirty="0">
                <a:solidFill>
                  <a:srgbClr val="0000FF"/>
                </a:solidFill>
              </a:rPr>
              <a:t>i </a:t>
            </a:r>
            <a:r>
              <a:rPr lang="en-US" sz="1700" dirty="0">
                <a:solidFill>
                  <a:srgbClr val="0000FF"/>
                </a:solidFill>
              </a:rPr>
              <a:t>=</a:t>
            </a:r>
            <a:r>
              <a:rPr lang="en-US" sz="1700" baseline="-25000" dirty="0">
                <a:solidFill>
                  <a:srgbClr val="0000FF"/>
                </a:solidFill>
              </a:rPr>
              <a:t> </a:t>
            </a:r>
            <a:r>
              <a:rPr lang="en-US" sz="1700" dirty="0">
                <a:solidFill>
                  <a:srgbClr val="0000FF"/>
                </a:solidFill>
              </a:rPr>
              <a:t>vector of length d</a:t>
            </a:r>
          </a:p>
        </p:txBody>
      </p:sp>
    </p:spTree>
    <p:extLst>
      <p:ext uri="{BB962C8B-B14F-4D97-AF65-F5344CB8AC3E}">
        <p14:creationId xmlns:p14="http://schemas.microsoft.com/office/powerpoint/2010/main" val="2691794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46"/>
          <a:stretch/>
        </p:blipFill>
        <p:spPr>
          <a:xfrm>
            <a:off x="457200" y="1153748"/>
            <a:ext cx="8280000" cy="1021358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 as </a:t>
            </a:r>
            <a:r>
              <a:rPr lang="en-US" sz="3400" dirty="0" err="1"/>
              <a:t>Histogramming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91238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37"/>
          <a:stretch/>
        </p:blipFill>
        <p:spPr>
          <a:xfrm>
            <a:off x="457200" y="1153748"/>
            <a:ext cx="8280000" cy="3439644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 as </a:t>
            </a:r>
            <a:r>
              <a:rPr lang="en-US" sz="3400" dirty="0" err="1"/>
              <a:t>Histogramming</a:t>
            </a:r>
            <a:endParaRPr lang="en-US" sz="3400" dirty="0"/>
          </a:p>
        </p:txBody>
      </p:sp>
      <p:grpSp>
        <p:nvGrpSpPr>
          <p:cNvPr id="27" name="Group 34"/>
          <p:cNvGrpSpPr>
            <a:grpSpLocks/>
          </p:cNvGrpSpPr>
          <p:nvPr/>
        </p:nvGrpSpPr>
        <p:grpSpPr bwMode="auto">
          <a:xfrm>
            <a:off x="2819400" y="3924300"/>
            <a:ext cx="1828800" cy="76200"/>
            <a:chOff x="1776" y="2256"/>
            <a:chExt cx="1152" cy="48"/>
          </a:xfrm>
        </p:grpSpPr>
        <p:grpSp>
          <p:nvGrpSpPr>
            <p:cNvPr id="28" name="Group 13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50" name="Line 10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7" name="Line 11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8" name="Line 12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0" name="Group 14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47" name="Line 1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8" name="Line 1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9" name="Line 1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1" name="Group 18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44" name="Line 1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5" name="Line 2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6" name="Line 2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2" name="Group 22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3" name="Line 2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" name="Group 26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38" name="Line 2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9" name="Line 2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0" name="Line 2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4" name="Group 30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35" name="Line 3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" name="Line 3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" name="Line 3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60" name="Group 35"/>
          <p:cNvGrpSpPr>
            <a:grpSpLocks/>
          </p:cNvGrpSpPr>
          <p:nvPr/>
        </p:nvGrpSpPr>
        <p:grpSpPr bwMode="auto">
          <a:xfrm>
            <a:off x="4648200" y="3924300"/>
            <a:ext cx="1828800" cy="76200"/>
            <a:chOff x="1776" y="2256"/>
            <a:chExt cx="1152" cy="48"/>
          </a:xfrm>
        </p:grpSpPr>
        <p:grpSp>
          <p:nvGrpSpPr>
            <p:cNvPr id="61" name="Group 36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82" name="Line 3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3" name="Line 3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4" name="Line 3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2" name="Group 40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79" name="Line 4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0" name="Line 4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1" name="Line 4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3" name="Group 44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76" name="Line 4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7" name="Line 4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8" name="Line 4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4" name="Group 48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73" name="Line 4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4" name="Line 5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5" name="Line 5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5" name="Group 52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70" name="Line 5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1" name="Line 5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2" name="Line 5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6" name="Group 56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67" name="Line 5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8" name="Line 5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9" name="Line 5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85" name="Line 60"/>
          <p:cNvSpPr>
            <a:spLocks noChangeShapeType="1"/>
          </p:cNvSpPr>
          <p:nvPr/>
        </p:nvSpPr>
        <p:spPr bwMode="auto">
          <a:xfrm flipH="1">
            <a:off x="2133600" y="40005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86" name="Line 61"/>
          <p:cNvSpPr>
            <a:spLocks noChangeShapeType="1"/>
          </p:cNvSpPr>
          <p:nvPr/>
        </p:nvSpPr>
        <p:spPr bwMode="auto">
          <a:xfrm>
            <a:off x="6477000" y="40005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87" name="Line 62"/>
          <p:cNvSpPr>
            <a:spLocks noChangeShapeType="1"/>
          </p:cNvSpPr>
          <p:nvPr/>
        </p:nvSpPr>
        <p:spPr bwMode="auto">
          <a:xfrm flipV="1">
            <a:off x="2514600" y="3276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88" name="Oval 63"/>
          <p:cNvSpPr>
            <a:spLocks noChangeArrowheads="1"/>
          </p:cNvSpPr>
          <p:nvPr/>
        </p:nvSpPr>
        <p:spPr bwMode="auto">
          <a:xfrm>
            <a:off x="30480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64"/>
          <p:cNvSpPr>
            <a:spLocks noChangeArrowheads="1"/>
          </p:cNvSpPr>
          <p:nvPr/>
        </p:nvSpPr>
        <p:spPr bwMode="auto">
          <a:xfrm>
            <a:off x="33528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65"/>
          <p:cNvSpPr>
            <a:spLocks noChangeArrowheads="1"/>
          </p:cNvSpPr>
          <p:nvPr/>
        </p:nvSpPr>
        <p:spPr bwMode="auto">
          <a:xfrm>
            <a:off x="36576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Oval 66"/>
          <p:cNvSpPr>
            <a:spLocks noChangeArrowheads="1"/>
          </p:cNvSpPr>
          <p:nvPr/>
        </p:nvSpPr>
        <p:spPr bwMode="auto">
          <a:xfrm>
            <a:off x="48768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67"/>
          <p:cNvSpPr>
            <a:spLocks noChangeArrowheads="1"/>
          </p:cNvSpPr>
          <p:nvPr/>
        </p:nvSpPr>
        <p:spPr bwMode="auto">
          <a:xfrm>
            <a:off x="54864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Oval 68"/>
          <p:cNvSpPr>
            <a:spLocks noChangeArrowheads="1"/>
          </p:cNvSpPr>
          <p:nvPr/>
        </p:nvSpPr>
        <p:spPr bwMode="auto">
          <a:xfrm>
            <a:off x="57912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4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743696"/>
              </p:ext>
            </p:extLst>
          </p:nvPr>
        </p:nvGraphicFramePr>
        <p:xfrm>
          <a:off x="7086600" y="3848100"/>
          <a:ext cx="2778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848100"/>
                        <a:ext cx="27781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Rectangle 95"/>
          <p:cNvSpPr/>
          <p:nvPr/>
        </p:nvSpPr>
        <p:spPr>
          <a:xfrm>
            <a:off x="2667000" y="4000500"/>
            <a:ext cx="3523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1   2    3   4    5   6   7    8   9  10  11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33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9"/>
          <a:stretch/>
        </p:blipFill>
        <p:spPr>
          <a:xfrm>
            <a:off x="457200" y="1153747"/>
            <a:ext cx="8280000" cy="3939513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 as </a:t>
            </a:r>
            <a:r>
              <a:rPr lang="en-US" sz="3400" dirty="0" err="1"/>
              <a:t>Histogramming</a:t>
            </a:r>
            <a:endParaRPr lang="en-US" sz="3400" dirty="0"/>
          </a:p>
        </p:txBody>
      </p:sp>
      <p:grpSp>
        <p:nvGrpSpPr>
          <p:cNvPr id="27" name="Group 34"/>
          <p:cNvGrpSpPr>
            <a:grpSpLocks/>
          </p:cNvGrpSpPr>
          <p:nvPr/>
        </p:nvGrpSpPr>
        <p:grpSpPr bwMode="auto">
          <a:xfrm>
            <a:off x="2819400" y="3924300"/>
            <a:ext cx="1828800" cy="76200"/>
            <a:chOff x="1776" y="2256"/>
            <a:chExt cx="1152" cy="48"/>
          </a:xfrm>
        </p:grpSpPr>
        <p:grpSp>
          <p:nvGrpSpPr>
            <p:cNvPr id="28" name="Group 13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50" name="Line 10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7" name="Line 11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8" name="Line 12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0" name="Group 14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47" name="Line 1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8" name="Line 1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9" name="Line 1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1" name="Group 18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44" name="Line 1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5" name="Line 2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6" name="Line 2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2" name="Group 22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3" name="Line 2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" name="Group 26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38" name="Line 2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9" name="Line 2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0" name="Line 2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4" name="Group 30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35" name="Line 3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" name="Line 3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" name="Line 3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60" name="Group 35"/>
          <p:cNvGrpSpPr>
            <a:grpSpLocks/>
          </p:cNvGrpSpPr>
          <p:nvPr/>
        </p:nvGrpSpPr>
        <p:grpSpPr bwMode="auto">
          <a:xfrm>
            <a:off x="4648200" y="3924300"/>
            <a:ext cx="1828800" cy="76200"/>
            <a:chOff x="1776" y="2256"/>
            <a:chExt cx="1152" cy="48"/>
          </a:xfrm>
        </p:grpSpPr>
        <p:grpSp>
          <p:nvGrpSpPr>
            <p:cNvPr id="61" name="Group 36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82" name="Line 3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3" name="Line 3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4" name="Line 3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2" name="Group 40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79" name="Line 4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0" name="Line 4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1" name="Line 4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3" name="Group 44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76" name="Line 4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7" name="Line 4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8" name="Line 4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4" name="Group 48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73" name="Line 4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4" name="Line 5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5" name="Line 5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5" name="Group 52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70" name="Line 5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1" name="Line 5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2" name="Line 5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6" name="Group 56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67" name="Line 5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8" name="Line 5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9" name="Line 5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85" name="Line 60"/>
          <p:cNvSpPr>
            <a:spLocks noChangeShapeType="1"/>
          </p:cNvSpPr>
          <p:nvPr/>
        </p:nvSpPr>
        <p:spPr bwMode="auto">
          <a:xfrm flipH="1">
            <a:off x="2133600" y="40005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86" name="Line 61"/>
          <p:cNvSpPr>
            <a:spLocks noChangeShapeType="1"/>
          </p:cNvSpPr>
          <p:nvPr/>
        </p:nvSpPr>
        <p:spPr bwMode="auto">
          <a:xfrm>
            <a:off x="6477000" y="40005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87" name="Line 62"/>
          <p:cNvSpPr>
            <a:spLocks noChangeShapeType="1"/>
          </p:cNvSpPr>
          <p:nvPr/>
        </p:nvSpPr>
        <p:spPr bwMode="auto">
          <a:xfrm flipV="1">
            <a:off x="2514600" y="3276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88" name="Oval 63"/>
          <p:cNvSpPr>
            <a:spLocks noChangeArrowheads="1"/>
          </p:cNvSpPr>
          <p:nvPr/>
        </p:nvSpPr>
        <p:spPr bwMode="auto">
          <a:xfrm>
            <a:off x="30480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64"/>
          <p:cNvSpPr>
            <a:spLocks noChangeArrowheads="1"/>
          </p:cNvSpPr>
          <p:nvPr/>
        </p:nvSpPr>
        <p:spPr bwMode="auto">
          <a:xfrm>
            <a:off x="33528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65"/>
          <p:cNvSpPr>
            <a:spLocks noChangeArrowheads="1"/>
          </p:cNvSpPr>
          <p:nvPr/>
        </p:nvSpPr>
        <p:spPr bwMode="auto">
          <a:xfrm>
            <a:off x="36576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Oval 66"/>
          <p:cNvSpPr>
            <a:spLocks noChangeArrowheads="1"/>
          </p:cNvSpPr>
          <p:nvPr/>
        </p:nvSpPr>
        <p:spPr bwMode="auto">
          <a:xfrm>
            <a:off x="48768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67"/>
          <p:cNvSpPr>
            <a:spLocks noChangeArrowheads="1"/>
          </p:cNvSpPr>
          <p:nvPr/>
        </p:nvSpPr>
        <p:spPr bwMode="auto">
          <a:xfrm>
            <a:off x="54864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Oval 68"/>
          <p:cNvSpPr>
            <a:spLocks noChangeArrowheads="1"/>
          </p:cNvSpPr>
          <p:nvPr/>
        </p:nvSpPr>
        <p:spPr bwMode="auto">
          <a:xfrm>
            <a:off x="57912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4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049781"/>
              </p:ext>
            </p:extLst>
          </p:nvPr>
        </p:nvGraphicFramePr>
        <p:xfrm>
          <a:off x="7086600" y="3848100"/>
          <a:ext cx="2778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848100"/>
                        <a:ext cx="27781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Rectangle 95"/>
          <p:cNvSpPr/>
          <p:nvPr/>
        </p:nvSpPr>
        <p:spPr>
          <a:xfrm>
            <a:off x="2667000" y="4000500"/>
            <a:ext cx="3523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1   2    3   4    5   6   7    8   9  10  11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2819400" y="3276600"/>
            <a:ext cx="0" cy="571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2378050" y="4369832"/>
            <a:ext cx="903422" cy="45719"/>
          </a:xfrm>
          <a:prstGeom prst="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6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3747"/>
            <a:ext cx="8280000" cy="4694915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 as </a:t>
            </a:r>
            <a:r>
              <a:rPr lang="en-US" sz="3400" dirty="0" err="1"/>
              <a:t>Histogramming</a:t>
            </a:r>
            <a:endParaRPr lang="en-US" sz="3400" dirty="0"/>
          </a:p>
        </p:txBody>
      </p:sp>
      <p:grpSp>
        <p:nvGrpSpPr>
          <p:cNvPr id="27" name="Group 34"/>
          <p:cNvGrpSpPr>
            <a:grpSpLocks/>
          </p:cNvGrpSpPr>
          <p:nvPr/>
        </p:nvGrpSpPr>
        <p:grpSpPr bwMode="auto">
          <a:xfrm>
            <a:off x="2819400" y="3924300"/>
            <a:ext cx="1828800" cy="76200"/>
            <a:chOff x="1776" y="2256"/>
            <a:chExt cx="1152" cy="48"/>
          </a:xfrm>
        </p:grpSpPr>
        <p:grpSp>
          <p:nvGrpSpPr>
            <p:cNvPr id="28" name="Group 13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50" name="Line 10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7" name="Line 11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8" name="Line 12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0" name="Group 14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47" name="Line 1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8" name="Line 1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9" name="Line 1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1" name="Group 18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44" name="Line 1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5" name="Line 2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6" name="Line 2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2" name="Group 22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3" name="Line 2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" name="Group 26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38" name="Line 2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9" name="Line 2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0" name="Line 2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4" name="Group 30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35" name="Line 3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" name="Line 3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" name="Line 3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60" name="Group 35"/>
          <p:cNvGrpSpPr>
            <a:grpSpLocks/>
          </p:cNvGrpSpPr>
          <p:nvPr/>
        </p:nvGrpSpPr>
        <p:grpSpPr bwMode="auto">
          <a:xfrm>
            <a:off x="4648200" y="3924300"/>
            <a:ext cx="1828800" cy="76200"/>
            <a:chOff x="1776" y="2256"/>
            <a:chExt cx="1152" cy="48"/>
          </a:xfrm>
        </p:grpSpPr>
        <p:grpSp>
          <p:nvGrpSpPr>
            <p:cNvPr id="61" name="Group 36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82" name="Line 3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3" name="Line 3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4" name="Line 3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2" name="Group 40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79" name="Line 4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0" name="Line 4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1" name="Line 4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3" name="Group 44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76" name="Line 4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7" name="Line 4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8" name="Line 4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4" name="Group 48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73" name="Line 4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4" name="Line 5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5" name="Line 5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5" name="Group 52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70" name="Line 5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1" name="Line 5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2" name="Line 5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6" name="Group 56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67" name="Line 5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8" name="Line 5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9" name="Line 5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85" name="Line 60"/>
          <p:cNvSpPr>
            <a:spLocks noChangeShapeType="1"/>
          </p:cNvSpPr>
          <p:nvPr/>
        </p:nvSpPr>
        <p:spPr bwMode="auto">
          <a:xfrm flipH="1">
            <a:off x="2133600" y="40005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86" name="Line 61"/>
          <p:cNvSpPr>
            <a:spLocks noChangeShapeType="1"/>
          </p:cNvSpPr>
          <p:nvPr/>
        </p:nvSpPr>
        <p:spPr bwMode="auto">
          <a:xfrm>
            <a:off x="6477000" y="40005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87" name="Line 62"/>
          <p:cNvSpPr>
            <a:spLocks noChangeShapeType="1"/>
          </p:cNvSpPr>
          <p:nvPr/>
        </p:nvSpPr>
        <p:spPr bwMode="auto">
          <a:xfrm flipV="1">
            <a:off x="2514600" y="3276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88" name="Oval 63"/>
          <p:cNvSpPr>
            <a:spLocks noChangeArrowheads="1"/>
          </p:cNvSpPr>
          <p:nvPr/>
        </p:nvSpPr>
        <p:spPr bwMode="auto">
          <a:xfrm>
            <a:off x="30480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64"/>
          <p:cNvSpPr>
            <a:spLocks noChangeArrowheads="1"/>
          </p:cNvSpPr>
          <p:nvPr/>
        </p:nvSpPr>
        <p:spPr bwMode="auto">
          <a:xfrm>
            <a:off x="33528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65"/>
          <p:cNvSpPr>
            <a:spLocks noChangeArrowheads="1"/>
          </p:cNvSpPr>
          <p:nvPr/>
        </p:nvSpPr>
        <p:spPr bwMode="auto">
          <a:xfrm>
            <a:off x="36576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Oval 66"/>
          <p:cNvSpPr>
            <a:spLocks noChangeArrowheads="1"/>
          </p:cNvSpPr>
          <p:nvPr/>
        </p:nvSpPr>
        <p:spPr bwMode="auto">
          <a:xfrm>
            <a:off x="48768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67"/>
          <p:cNvSpPr>
            <a:spLocks noChangeArrowheads="1"/>
          </p:cNvSpPr>
          <p:nvPr/>
        </p:nvSpPr>
        <p:spPr bwMode="auto">
          <a:xfrm>
            <a:off x="54864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Oval 68"/>
          <p:cNvSpPr>
            <a:spLocks noChangeArrowheads="1"/>
          </p:cNvSpPr>
          <p:nvPr/>
        </p:nvSpPr>
        <p:spPr bwMode="auto">
          <a:xfrm>
            <a:off x="57912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4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312337"/>
              </p:ext>
            </p:extLst>
          </p:nvPr>
        </p:nvGraphicFramePr>
        <p:xfrm>
          <a:off x="7086600" y="3848100"/>
          <a:ext cx="2778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848100"/>
                        <a:ext cx="27781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Rectangle 95"/>
          <p:cNvSpPr/>
          <p:nvPr/>
        </p:nvSpPr>
        <p:spPr>
          <a:xfrm>
            <a:off x="2667000" y="4000500"/>
            <a:ext cx="3523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1   2    3   4    5   6   7    8   9  10  11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2819400" y="3276600"/>
            <a:ext cx="0" cy="571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474463" y="5025710"/>
            <a:ext cx="4212337" cy="102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2378050" y="4369832"/>
            <a:ext cx="903422" cy="45719"/>
          </a:xfrm>
          <a:prstGeom prst="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35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3747"/>
            <a:ext cx="8280000" cy="4694915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 as </a:t>
            </a:r>
            <a:r>
              <a:rPr lang="en-US" sz="3400" dirty="0" err="1"/>
              <a:t>Histogramming</a:t>
            </a:r>
            <a:endParaRPr lang="en-US" sz="3400" dirty="0"/>
          </a:p>
        </p:txBody>
      </p:sp>
      <p:grpSp>
        <p:nvGrpSpPr>
          <p:cNvPr id="27" name="Group 34"/>
          <p:cNvGrpSpPr>
            <a:grpSpLocks/>
          </p:cNvGrpSpPr>
          <p:nvPr/>
        </p:nvGrpSpPr>
        <p:grpSpPr bwMode="auto">
          <a:xfrm>
            <a:off x="2819400" y="3924300"/>
            <a:ext cx="1828800" cy="76200"/>
            <a:chOff x="1776" y="2256"/>
            <a:chExt cx="1152" cy="48"/>
          </a:xfrm>
        </p:grpSpPr>
        <p:grpSp>
          <p:nvGrpSpPr>
            <p:cNvPr id="28" name="Group 13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50" name="Line 10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7" name="Line 11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8" name="Line 12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0" name="Group 14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47" name="Line 1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8" name="Line 1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9" name="Line 1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1" name="Group 18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44" name="Line 1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5" name="Line 2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6" name="Line 2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2" name="Group 22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3" name="Line 2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" name="Group 26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38" name="Line 2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9" name="Line 2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0" name="Line 2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4" name="Group 30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35" name="Line 3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" name="Line 3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" name="Line 3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60" name="Group 35"/>
          <p:cNvGrpSpPr>
            <a:grpSpLocks/>
          </p:cNvGrpSpPr>
          <p:nvPr/>
        </p:nvGrpSpPr>
        <p:grpSpPr bwMode="auto">
          <a:xfrm>
            <a:off x="4648200" y="3924300"/>
            <a:ext cx="1828800" cy="76200"/>
            <a:chOff x="1776" y="2256"/>
            <a:chExt cx="1152" cy="48"/>
          </a:xfrm>
        </p:grpSpPr>
        <p:grpSp>
          <p:nvGrpSpPr>
            <p:cNvPr id="61" name="Group 36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82" name="Line 3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3" name="Line 3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4" name="Line 3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2" name="Group 40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79" name="Line 4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0" name="Line 4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1" name="Line 4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3" name="Group 44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76" name="Line 4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7" name="Line 4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8" name="Line 4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4" name="Group 48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73" name="Line 4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4" name="Line 5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5" name="Line 5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5" name="Group 52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70" name="Line 5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1" name="Line 5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2" name="Line 5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66" name="Group 56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67" name="Line 5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8" name="Line 5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9" name="Line 5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85" name="Line 60"/>
          <p:cNvSpPr>
            <a:spLocks noChangeShapeType="1"/>
          </p:cNvSpPr>
          <p:nvPr/>
        </p:nvSpPr>
        <p:spPr bwMode="auto">
          <a:xfrm flipH="1">
            <a:off x="2133600" y="40005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86" name="Line 61"/>
          <p:cNvSpPr>
            <a:spLocks noChangeShapeType="1"/>
          </p:cNvSpPr>
          <p:nvPr/>
        </p:nvSpPr>
        <p:spPr bwMode="auto">
          <a:xfrm>
            <a:off x="6477000" y="40005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87" name="Line 62"/>
          <p:cNvSpPr>
            <a:spLocks noChangeShapeType="1"/>
          </p:cNvSpPr>
          <p:nvPr/>
        </p:nvSpPr>
        <p:spPr bwMode="auto">
          <a:xfrm flipV="1">
            <a:off x="2514600" y="3276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88" name="Oval 63"/>
          <p:cNvSpPr>
            <a:spLocks noChangeArrowheads="1"/>
          </p:cNvSpPr>
          <p:nvPr/>
        </p:nvSpPr>
        <p:spPr bwMode="auto">
          <a:xfrm>
            <a:off x="30480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64"/>
          <p:cNvSpPr>
            <a:spLocks noChangeArrowheads="1"/>
          </p:cNvSpPr>
          <p:nvPr/>
        </p:nvSpPr>
        <p:spPr bwMode="auto">
          <a:xfrm>
            <a:off x="33528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65"/>
          <p:cNvSpPr>
            <a:spLocks noChangeArrowheads="1"/>
          </p:cNvSpPr>
          <p:nvPr/>
        </p:nvSpPr>
        <p:spPr bwMode="auto">
          <a:xfrm>
            <a:off x="36576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Oval 66"/>
          <p:cNvSpPr>
            <a:spLocks noChangeArrowheads="1"/>
          </p:cNvSpPr>
          <p:nvPr/>
        </p:nvSpPr>
        <p:spPr bwMode="auto">
          <a:xfrm>
            <a:off x="48768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67"/>
          <p:cNvSpPr>
            <a:spLocks noChangeArrowheads="1"/>
          </p:cNvSpPr>
          <p:nvPr/>
        </p:nvSpPr>
        <p:spPr bwMode="auto">
          <a:xfrm>
            <a:off x="54864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Oval 68"/>
          <p:cNvSpPr>
            <a:spLocks noChangeArrowheads="1"/>
          </p:cNvSpPr>
          <p:nvPr/>
        </p:nvSpPr>
        <p:spPr bwMode="auto">
          <a:xfrm>
            <a:off x="5791200" y="3924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4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140783"/>
              </p:ext>
            </p:extLst>
          </p:nvPr>
        </p:nvGraphicFramePr>
        <p:xfrm>
          <a:off x="7086600" y="3848100"/>
          <a:ext cx="2778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848100"/>
                        <a:ext cx="27781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Rectangle 95"/>
          <p:cNvSpPr/>
          <p:nvPr/>
        </p:nvSpPr>
        <p:spPr>
          <a:xfrm>
            <a:off x="2667000" y="4000500"/>
            <a:ext cx="3523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1   2    3   4    5   6   7    8   9  10  11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2819400" y="3276600"/>
            <a:ext cx="0" cy="571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378050" y="4369832"/>
            <a:ext cx="903422" cy="45719"/>
          </a:xfrm>
          <a:prstGeom prst="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11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40"/>
          <a:stretch/>
        </p:blipFill>
        <p:spPr>
          <a:xfrm>
            <a:off x="457200" y="1153746"/>
            <a:ext cx="8316000" cy="273712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 as Interpolation</a:t>
            </a:r>
          </a:p>
        </p:txBody>
      </p:sp>
      <p:grpSp>
        <p:nvGrpSpPr>
          <p:cNvPr id="207" name="Group 6"/>
          <p:cNvGrpSpPr>
            <a:grpSpLocks/>
          </p:cNvGrpSpPr>
          <p:nvPr/>
        </p:nvGrpSpPr>
        <p:grpSpPr bwMode="auto">
          <a:xfrm>
            <a:off x="2743200" y="3334264"/>
            <a:ext cx="1828800" cy="76200"/>
            <a:chOff x="1776" y="2256"/>
            <a:chExt cx="1152" cy="48"/>
          </a:xfrm>
        </p:grpSpPr>
        <p:grpSp>
          <p:nvGrpSpPr>
            <p:cNvPr id="208" name="Group 7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229" name="Line 8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30" name="Line 9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31" name="Line 10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209" name="Group 11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226" name="Line 12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7" name="Line 13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8" name="Line 14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210" name="Group 15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223" name="Line 16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4" name="Line 17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5" name="Line 18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211" name="Group 19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220" name="Line 20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1" name="Line 21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2" name="Line 22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212" name="Group 23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217" name="Line 24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18" name="Line 25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19" name="Line 26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213" name="Group 27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214" name="Line 28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15" name="Line 29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16" name="Line 30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232" name="Group 31"/>
          <p:cNvGrpSpPr>
            <a:grpSpLocks/>
          </p:cNvGrpSpPr>
          <p:nvPr/>
        </p:nvGrpSpPr>
        <p:grpSpPr bwMode="auto">
          <a:xfrm>
            <a:off x="4572000" y="3334264"/>
            <a:ext cx="1828800" cy="76200"/>
            <a:chOff x="1776" y="2256"/>
            <a:chExt cx="1152" cy="48"/>
          </a:xfrm>
        </p:grpSpPr>
        <p:grpSp>
          <p:nvGrpSpPr>
            <p:cNvPr id="233" name="Group 32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254" name="Line 3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55" name="Line 3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56" name="Line 3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234" name="Group 36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251" name="Line 3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52" name="Line 3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53" name="Line 3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235" name="Group 40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248" name="Line 4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9" name="Line 4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50" name="Line 4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236" name="Group 44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245" name="Line 4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6" name="Line 4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7" name="Line 4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237" name="Group 48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242" name="Line 4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3" name="Line 5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4" name="Line 5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238" name="Group 52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239" name="Line 5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0" name="Line 5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1" name="Line 5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257" name="Line 56"/>
          <p:cNvSpPr>
            <a:spLocks noChangeShapeType="1"/>
          </p:cNvSpPr>
          <p:nvPr/>
        </p:nvSpPr>
        <p:spPr bwMode="auto">
          <a:xfrm flipH="1">
            <a:off x="2057400" y="341046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258" name="Line 57"/>
          <p:cNvSpPr>
            <a:spLocks noChangeShapeType="1"/>
          </p:cNvSpPr>
          <p:nvPr/>
        </p:nvSpPr>
        <p:spPr bwMode="auto">
          <a:xfrm>
            <a:off x="6400800" y="341046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259" name="Line 58"/>
          <p:cNvSpPr>
            <a:spLocks noChangeShapeType="1"/>
          </p:cNvSpPr>
          <p:nvPr/>
        </p:nvSpPr>
        <p:spPr bwMode="auto">
          <a:xfrm flipV="1">
            <a:off x="2438400" y="2230952"/>
            <a:ext cx="0" cy="156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260" name="Oval 59"/>
          <p:cNvSpPr>
            <a:spLocks noChangeArrowheads="1"/>
          </p:cNvSpPr>
          <p:nvPr/>
        </p:nvSpPr>
        <p:spPr bwMode="auto">
          <a:xfrm>
            <a:off x="2971800" y="3334264"/>
            <a:ext cx="152400" cy="1524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1" name="Oval 60"/>
          <p:cNvSpPr>
            <a:spLocks noChangeArrowheads="1"/>
          </p:cNvSpPr>
          <p:nvPr/>
        </p:nvSpPr>
        <p:spPr bwMode="auto">
          <a:xfrm>
            <a:off x="3276600" y="3334264"/>
            <a:ext cx="152400" cy="152400"/>
          </a:xfrm>
          <a:prstGeom prst="ellipse">
            <a:avLst/>
          </a:prstGeom>
          <a:solidFill>
            <a:srgbClr val="99CC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2" name="Oval 61"/>
          <p:cNvSpPr>
            <a:spLocks noChangeArrowheads="1"/>
          </p:cNvSpPr>
          <p:nvPr/>
        </p:nvSpPr>
        <p:spPr bwMode="auto">
          <a:xfrm>
            <a:off x="3581400" y="3334264"/>
            <a:ext cx="152400" cy="152400"/>
          </a:xfrm>
          <a:prstGeom prst="ellipse">
            <a:avLst/>
          </a:prstGeom>
          <a:solidFill>
            <a:srgbClr val="33339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Oval 62"/>
          <p:cNvSpPr>
            <a:spLocks noChangeArrowheads="1"/>
          </p:cNvSpPr>
          <p:nvPr/>
        </p:nvSpPr>
        <p:spPr bwMode="auto">
          <a:xfrm>
            <a:off x="4800600" y="3334264"/>
            <a:ext cx="152400" cy="152400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Oval 63"/>
          <p:cNvSpPr>
            <a:spLocks noChangeArrowheads="1"/>
          </p:cNvSpPr>
          <p:nvPr/>
        </p:nvSpPr>
        <p:spPr bwMode="auto">
          <a:xfrm>
            <a:off x="5410200" y="3334264"/>
            <a:ext cx="152400" cy="15240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Oval 64"/>
          <p:cNvSpPr>
            <a:spLocks noChangeArrowheads="1"/>
          </p:cNvSpPr>
          <p:nvPr/>
        </p:nvSpPr>
        <p:spPr bwMode="auto">
          <a:xfrm>
            <a:off x="5715000" y="3334264"/>
            <a:ext cx="152400" cy="152400"/>
          </a:xfrm>
          <a:prstGeom prst="ellipse">
            <a:avLst/>
          </a:prstGeom>
          <a:solidFill>
            <a:srgbClr val="800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076025"/>
              </p:ext>
            </p:extLst>
          </p:nvPr>
        </p:nvGraphicFramePr>
        <p:xfrm>
          <a:off x="7010400" y="3258064"/>
          <a:ext cx="2778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258064"/>
                        <a:ext cx="27781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7" name="Group 77"/>
          <p:cNvGrpSpPr>
            <a:grpSpLocks/>
          </p:cNvGrpSpPr>
          <p:nvPr/>
        </p:nvGrpSpPr>
        <p:grpSpPr bwMode="auto">
          <a:xfrm>
            <a:off x="2590800" y="3105664"/>
            <a:ext cx="914400" cy="304800"/>
            <a:chOff x="1584" y="3024"/>
            <a:chExt cx="384" cy="192"/>
          </a:xfrm>
        </p:grpSpPr>
        <p:sp>
          <p:nvSpPr>
            <p:cNvPr id="268" name="Line 74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69" name="Line 75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70" name="Line 76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271" name="Group 78"/>
          <p:cNvGrpSpPr>
            <a:grpSpLocks/>
          </p:cNvGrpSpPr>
          <p:nvPr/>
        </p:nvGrpSpPr>
        <p:grpSpPr bwMode="auto">
          <a:xfrm>
            <a:off x="2895600" y="3105664"/>
            <a:ext cx="914400" cy="304800"/>
            <a:chOff x="1584" y="3024"/>
            <a:chExt cx="384" cy="192"/>
          </a:xfrm>
        </p:grpSpPr>
        <p:sp>
          <p:nvSpPr>
            <p:cNvPr id="272" name="Line 79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73" name="Line 80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74" name="Line 81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275" name="Group 82"/>
          <p:cNvGrpSpPr>
            <a:grpSpLocks/>
          </p:cNvGrpSpPr>
          <p:nvPr/>
        </p:nvGrpSpPr>
        <p:grpSpPr bwMode="auto">
          <a:xfrm>
            <a:off x="3200400" y="3105664"/>
            <a:ext cx="914400" cy="304800"/>
            <a:chOff x="1584" y="3024"/>
            <a:chExt cx="384" cy="192"/>
          </a:xfrm>
        </p:grpSpPr>
        <p:sp>
          <p:nvSpPr>
            <p:cNvPr id="276" name="Line 83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77" name="Line 84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78" name="Line 85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279" name="Group 86"/>
          <p:cNvGrpSpPr>
            <a:grpSpLocks/>
          </p:cNvGrpSpPr>
          <p:nvPr/>
        </p:nvGrpSpPr>
        <p:grpSpPr bwMode="auto">
          <a:xfrm>
            <a:off x="4419600" y="3105664"/>
            <a:ext cx="914400" cy="304800"/>
            <a:chOff x="1584" y="3024"/>
            <a:chExt cx="384" cy="192"/>
          </a:xfrm>
        </p:grpSpPr>
        <p:sp>
          <p:nvSpPr>
            <p:cNvPr id="280" name="Line 87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81" name="Line 88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82" name="Line 89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283" name="Group 90"/>
          <p:cNvGrpSpPr>
            <a:grpSpLocks/>
          </p:cNvGrpSpPr>
          <p:nvPr/>
        </p:nvGrpSpPr>
        <p:grpSpPr bwMode="auto">
          <a:xfrm>
            <a:off x="5029200" y="3105664"/>
            <a:ext cx="914400" cy="304800"/>
            <a:chOff x="1584" y="3024"/>
            <a:chExt cx="384" cy="192"/>
          </a:xfrm>
        </p:grpSpPr>
        <p:sp>
          <p:nvSpPr>
            <p:cNvPr id="284" name="Line 91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85" name="Line 92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86" name="Line 93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287" name="Group 94"/>
          <p:cNvGrpSpPr>
            <a:grpSpLocks/>
          </p:cNvGrpSpPr>
          <p:nvPr/>
        </p:nvGrpSpPr>
        <p:grpSpPr bwMode="auto">
          <a:xfrm>
            <a:off x="5334000" y="3105664"/>
            <a:ext cx="914400" cy="304800"/>
            <a:chOff x="1584" y="3024"/>
            <a:chExt cx="384" cy="192"/>
          </a:xfrm>
        </p:grpSpPr>
        <p:sp>
          <p:nvSpPr>
            <p:cNvPr id="288" name="Line 95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89" name="Line 96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90" name="Line 97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aphicFrame>
        <p:nvGraphicFramePr>
          <p:cNvPr id="291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22978"/>
              </p:ext>
            </p:extLst>
          </p:nvPr>
        </p:nvGraphicFramePr>
        <p:xfrm>
          <a:off x="1997075" y="2616584"/>
          <a:ext cx="36512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393480" progId="Equation.3">
                  <p:embed/>
                </p:oleObj>
              </mc:Choice>
              <mc:Fallback>
                <p:oleObj name="Equation" r:id="rId6" imgW="203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075" y="2616584"/>
                        <a:ext cx="365125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2" name="Line 99"/>
          <p:cNvSpPr>
            <a:spLocks noChangeShapeType="1"/>
          </p:cNvSpPr>
          <p:nvPr/>
        </p:nvSpPr>
        <p:spPr bwMode="auto">
          <a:xfrm>
            <a:off x="2438400" y="3105664"/>
            <a:ext cx="7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grpSp>
        <p:nvGrpSpPr>
          <p:cNvPr id="293" name="Group 134"/>
          <p:cNvGrpSpPr>
            <a:grpSpLocks/>
          </p:cNvGrpSpPr>
          <p:nvPr/>
        </p:nvGrpSpPr>
        <p:grpSpPr bwMode="auto">
          <a:xfrm>
            <a:off x="2286000" y="2496064"/>
            <a:ext cx="4267200" cy="914400"/>
            <a:chOff x="1392" y="3456"/>
            <a:chExt cx="2688" cy="576"/>
          </a:xfrm>
        </p:grpSpPr>
        <p:sp>
          <p:nvSpPr>
            <p:cNvPr id="294" name="Line 101"/>
            <p:cNvSpPr>
              <a:spLocks noChangeShapeType="1"/>
            </p:cNvSpPr>
            <p:nvPr/>
          </p:nvSpPr>
          <p:spPr bwMode="auto">
            <a:xfrm flipV="1">
              <a:off x="1584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95" name="Line 102"/>
            <p:cNvSpPr>
              <a:spLocks noChangeShapeType="1"/>
            </p:cNvSpPr>
            <p:nvPr/>
          </p:nvSpPr>
          <p:spPr bwMode="auto">
            <a:xfrm>
              <a:off x="1584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96" name="Line 103"/>
            <p:cNvSpPr>
              <a:spLocks noChangeShapeType="1"/>
            </p:cNvSpPr>
            <p:nvPr/>
          </p:nvSpPr>
          <p:spPr bwMode="auto">
            <a:xfrm>
              <a:off x="1776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97" name="Line 104"/>
            <p:cNvSpPr>
              <a:spLocks noChangeShapeType="1"/>
            </p:cNvSpPr>
            <p:nvPr/>
          </p:nvSpPr>
          <p:spPr bwMode="auto">
            <a:xfrm>
              <a:off x="1776" y="3648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98" name="Line 105"/>
            <p:cNvSpPr>
              <a:spLocks noChangeShapeType="1"/>
            </p:cNvSpPr>
            <p:nvPr/>
          </p:nvSpPr>
          <p:spPr bwMode="auto">
            <a:xfrm>
              <a:off x="1968" y="345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99" name="Line 106"/>
            <p:cNvSpPr>
              <a:spLocks noChangeShapeType="1"/>
            </p:cNvSpPr>
            <p:nvPr/>
          </p:nvSpPr>
          <p:spPr bwMode="auto">
            <a:xfrm>
              <a:off x="1968" y="3456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0" name="Line 115"/>
            <p:cNvSpPr>
              <a:spLocks noChangeShapeType="1"/>
            </p:cNvSpPr>
            <p:nvPr/>
          </p:nvSpPr>
          <p:spPr bwMode="auto">
            <a:xfrm flipV="1">
              <a:off x="2544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1" name="Line 116"/>
            <p:cNvSpPr>
              <a:spLocks noChangeShapeType="1"/>
            </p:cNvSpPr>
            <p:nvPr/>
          </p:nvSpPr>
          <p:spPr bwMode="auto">
            <a:xfrm>
              <a:off x="2352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2" name="Line 117"/>
            <p:cNvSpPr>
              <a:spLocks noChangeShapeType="1"/>
            </p:cNvSpPr>
            <p:nvPr/>
          </p:nvSpPr>
          <p:spPr bwMode="auto">
            <a:xfrm>
              <a:off x="2352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3" name="Line 118"/>
            <p:cNvSpPr>
              <a:spLocks noChangeShapeType="1"/>
            </p:cNvSpPr>
            <p:nvPr/>
          </p:nvSpPr>
          <p:spPr bwMode="auto">
            <a:xfrm>
              <a:off x="2160" y="3648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4" name="Line 119"/>
            <p:cNvSpPr>
              <a:spLocks noChangeShapeType="1"/>
            </p:cNvSpPr>
            <p:nvPr/>
          </p:nvSpPr>
          <p:spPr bwMode="auto">
            <a:xfrm>
              <a:off x="2160" y="345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5" name="Line 120"/>
            <p:cNvSpPr>
              <a:spLocks noChangeShapeType="1"/>
            </p:cNvSpPr>
            <p:nvPr/>
          </p:nvSpPr>
          <p:spPr bwMode="auto">
            <a:xfrm>
              <a:off x="2544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6" name="Line 121"/>
            <p:cNvSpPr>
              <a:spLocks noChangeShapeType="1"/>
            </p:cNvSpPr>
            <p:nvPr/>
          </p:nvSpPr>
          <p:spPr bwMode="auto">
            <a:xfrm flipV="1">
              <a:off x="2736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7" name="Line 122"/>
            <p:cNvSpPr>
              <a:spLocks noChangeShapeType="1"/>
            </p:cNvSpPr>
            <p:nvPr/>
          </p:nvSpPr>
          <p:spPr bwMode="auto">
            <a:xfrm>
              <a:off x="2736" y="3840"/>
              <a:ext cx="3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8" name="Line 123"/>
            <p:cNvSpPr>
              <a:spLocks noChangeShapeType="1"/>
            </p:cNvSpPr>
            <p:nvPr/>
          </p:nvSpPr>
          <p:spPr bwMode="auto">
            <a:xfrm>
              <a:off x="3120" y="3648"/>
              <a:ext cx="57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9" name="Line 126"/>
            <p:cNvSpPr>
              <a:spLocks noChangeShapeType="1"/>
            </p:cNvSpPr>
            <p:nvPr/>
          </p:nvSpPr>
          <p:spPr bwMode="auto">
            <a:xfrm>
              <a:off x="3120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0" name="Line 129"/>
            <p:cNvSpPr>
              <a:spLocks noChangeShapeType="1"/>
            </p:cNvSpPr>
            <p:nvPr/>
          </p:nvSpPr>
          <p:spPr bwMode="auto">
            <a:xfrm>
              <a:off x="3696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1" name="Line 130"/>
            <p:cNvSpPr>
              <a:spLocks noChangeShapeType="1"/>
            </p:cNvSpPr>
            <p:nvPr/>
          </p:nvSpPr>
          <p:spPr bwMode="auto">
            <a:xfrm flipV="1">
              <a:off x="3888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2" name="Line 131"/>
            <p:cNvSpPr>
              <a:spLocks noChangeShapeType="1"/>
            </p:cNvSpPr>
            <p:nvPr/>
          </p:nvSpPr>
          <p:spPr bwMode="auto">
            <a:xfrm>
              <a:off x="3696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3" name="Line 132"/>
            <p:cNvSpPr>
              <a:spLocks noChangeShapeType="1"/>
            </p:cNvSpPr>
            <p:nvPr/>
          </p:nvSpPr>
          <p:spPr bwMode="auto">
            <a:xfrm>
              <a:off x="3888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4" name="Line 133"/>
            <p:cNvSpPr>
              <a:spLocks noChangeShapeType="1"/>
            </p:cNvSpPr>
            <p:nvPr/>
          </p:nvSpPr>
          <p:spPr bwMode="auto">
            <a:xfrm>
              <a:off x="1392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315" name="Rectangle 314"/>
          <p:cNvSpPr/>
          <p:nvPr/>
        </p:nvSpPr>
        <p:spPr>
          <a:xfrm>
            <a:off x="2590800" y="3422132"/>
            <a:ext cx="3523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1   2    3   4    5   6   7    8   9  10  11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4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0"/>
          <a:stretch/>
        </p:blipFill>
        <p:spPr>
          <a:xfrm>
            <a:off x="457200" y="1153747"/>
            <a:ext cx="8316000" cy="3926004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 as Interpolation</a:t>
            </a:r>
          </a:p>
        </p:txBody>
      </p:sp>
      <p:grpSp>
        <p:nvGrpSpPr>
          <p:cNvPr id="114" name="Group 6"/>
          <p:cNvGrpSpPr>
            <a:grpSpLocks/>
          </p:cNvGrpSpPr>
          <p:nvPr/>
        </p:nvGrpSpPr>
        <p:grpSpPr bwMode="auto">
          <a:xfrm>
            <a:off x="2743200" y="3334264"/>
            <a:ext cx="1828800" cy="76200"/>
            <a:chOff x="1776" y="2256"/>
            <a:chExt cx="1152" cy="48"/>
          </a:xfrm>
        </p:grpSpPr>
        <p:grpSp>
          <p:nvGrpSpPr>
            <p:cNvPr id="115" name="Group 7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136" name="Line 8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7" name="Line 9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8" name="Line 10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6" name="Group 11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133" name="Line 12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4" name="Line 13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5" name="Line 14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130" name="Line 16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1" name="Line 17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2" name="Line 18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8" name="Group 19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127" name="Line 20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8" name="Line 21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9" name="Line 22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9" name="Group 23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124" name="Line 24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5" name="Line 25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6" name="Line 26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20" name="Group 27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121" name="Line 28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2" name="Line 29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" name="Line 30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139" name="Group 31"/>
          <p:cNvGrpSpPr>
            <a:grpSpLocks/>
          </p:cNvGrpSpPr>
          <p:nvPr/>
        </p:nvGrpSpPr>
        <p:grpSpPr bwMode="auto">
          <a:xfrm>
            <a:off x="4572000" y="3334264"/>
            <a:ext cx="1828800" cy="76200"/>
            <a:chOff x="1776" y="2256"/>
            <a:chExt cx="1152" cy="48"/>
          </a:xfrm>
        </p:grpSpPr>
        <p:grpSp>
          <p:nvGrpSpPr>
            <p:cNvPr id="140" name="Group 32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161" name="Line 3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2" name="Line 3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3" name="Line 3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1" name="Group 36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158" name="Line 3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9" name="Line 3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0" name="Line 3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2" name="Group 40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155" name="Line 4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6" name="Line 4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7" name="Line 4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3" name="Group 44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152" name="Line 4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3" name="Line 4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4" name="Line 4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4" name="Group 48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149" name="Line 4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0" name="Line 5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1" name="Line 5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5" name="Group 52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146" name="Line 5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47" name="Line 5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48" name="Line 5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164" name="Line 56"/>
          <p:cNvSpPr>
            <a:spLocks noChangeShapeType="1"/>
          </p:cNvSpPr>
          <p:nvPr/>
        </p:nvSpPr>
        <p:spPr bwMode="auto">
          <a:xfrm flipH="1">
            <a:off x="2057400" y="341046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165" name="Line 57"/>
          <p:cNvSpPr>
            <a:spLocks noChangeShapeType="1"/>
          </p:cNvSpPr>
          <p:nvPr/>
        </p:nvSpPr>
        <p:spPr bwMode="auto">
          <a:xfrm>
            <a:off x="6400800" y="341046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166" name="Oval 59"/>
          <p:cNvSpPr>
            <a:spLocks noChangeArrowheads="1"/>
          </p:cNvSpPr>
          <p:nvPr/>
        </p:nvSpPr>
        <p:spPr bwMode="auto">
          <a:xfrm>
            <a:off x="2971800" y="3334264"/>
            <a:ext cx="152400" cy="1524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Oval 60"/>
          <p:cNvSpPr>
            <a:spLocks noChangeArrowheads="1"/>
          </p:cNvSpPr>
          <p:nvPr/>
        </p:nvSpPr>
        <p:spPr bwMode="auto">
          <a:xfrm>
            <a:off x="3276600" y="3334264"/>
            <a:ext cx="152400" cy="152400"/>
          </a:xfrm>
          <a:prstGeom prst="ellipse">
            <a:avLst/>
          </a:prstGeom>
          <a:solidFill>
            <a:srgbClr val="99CC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Oval 61"/>
          <p:cNvSpPr>
            <a:spLocks noChangeArrowheads="1"/>
          </p:cNvSpPr>
          <p:nvPr/>
        </p:nvSpPr>
        <p:spPr bwMode="auto">
          <a:xfrm>
            <a:off x="3581400" y="3334264"/>
            <a:ext cx="152400" cy="152400"/>
          </a:xfrm>
          <a:prstGeom prst="ellipse">
            <a:avLst/>
          </a:prstGeom>
          <a:solidFill>
            <a:srgbClr val="33339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Oval 62"/>
          <p:cNvSpPr>
            <a:spLocks noChangeArrowheads="1"/>
          </p:cNvSpPr>
          <p:nvPr/>
        </p:nvSpPr>
        <p:spPr bwMode="auto">
          <a:xfrm>
            <a:off x="4800600" y="3334264"/>
            <a:ext cx="152400" cy="152400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Oval 63"/>
          <p:cNvSpPr>
            <a:spLocks noChangeArrowheads="1"/>
          </p:cNvSpPr>
          <p:nvPr/>
        </p:nvSpPr>
        <p:spPr bwMode="auto">
          <a:xfrm>
            <a:off x="5410200" y="3334264"/>
            <a:ext cx="152400" cy="15240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Oval 64"/>
          <p:cNvSpPr>
            <a:spLocks noChangeArrowheads="1"/>
          </p:cNvSpPr>
          <p:nvPr/>
        </p:nvSpPr>
        <p:spPr bwMode="auto">
          <a:xfrm>
            <a:off x="5715000" y="3334264"/>
            <a:ext cx="152400" cy="152400"/>
          </a:xfrm>
          <a:prstGeom prst="ellipse">
            <a:avLst/>
          </a:prstGeom>
          <a:solidFill>
            <a:srgbClr val="800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72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713925"/>
              </p:ext>
            </p:extLst>
          </p:nvPr>
        </p:nvGraphicFramePr>
        <p:xfrm>
          <a:off x="7010400" y="3258064"/>
          <a:ext cx="2778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258064"/>
                        <a:ext cx="27781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3" name="Group 77"/>
          <p:cNvGrpSpPr>
            <a:grpSpLocks/>
          </p:cNvGrpSpPr>
          <p:nvPr/>
        </p:nvGrpSpPr>
        <p:grpSpPr bwMode="auto">
          <a:xfrm>
            <a:off x="2590800" y="3105664"/>
            <a:ext cx="914400" cy="304800"/>
            <a:chOff x="1584" y="3024"/>
            <a:chExt cx="384" cy="192"/>
          </a:xfrm>
        </p:grpSpPr>
        <p:sp>
          <p:nvSpPr>
            <p:cNvPr id="174" name="Line 74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75" name="Line 75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76" name="Line 76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77" name="Group 78"/>
          <p:cNvGrpSpPr>
            <a:grpSpLocks/>
          </p:cNvGrpSpPr>
          <p:nvPr/>
        </p:nvGrpSpPr>
        <p:grpSpPr bwMode="auto">
          <a:xfrm>
            <a:off x="2895600" y="3105664"/>
            <a:ext cx="914400" cy="304800"/>
            <a:chOff x="1584" y="3024"/>
            <a:chExt cx="384" cy="192"/>
          </a:xfrm>
        </p:grpSpPr>
        <p:sp>
          <p:nvSpPr>
            <p:cNvPr id="178" name="Line 79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79" name="Line 80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0" name="Line 81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81" name="Group 82"/>
          <p:cNvGrpSpPr>
            <a:grpSpLocks/>
          </p:cNvGrpSpPr>
          <p:nvPr/>
        </p:nvGrpSpPr>
        <p:grpSpPr bwMode="auto">
          <a:xfrm>
            <a:off x="3200400" y="3105664"/>
            <a:ext cx="914400" cy="304800"/>
            <a:chOff x="1584" y="3024"/>
            <a:chExt cx="384" cy="192"/>
          </a:xfrm>
        </p:grpSpPr>
        <p:sp>
          <p:nvSpPr>
            <p:cNvPr id="182" name="Line 83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3" name="Line 84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4" name="Line 85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85" name="Group 86"/>
          <p:cNvGrpSpPr>
            <a:grpSpLocks/>
          </p:cNvGrpSpPr>
          <p:nvPr/>
        </p:nvGrpSpPr>
        <p:grpSpPr bwMode="auto">
          <a:xfrm>
            <a:off x="4419600" y="3105664"/>
            <a:ext cx="914400" cy="304800"/>
            <a:chOff x="1584" y="3024"/>
            <a:chExt cx="384" cy="192"/>
          </a:xfrm>
        </p:grpSpPr>
        <p:sp>
          <p:nvSpPr>
            <p:cNvPr id="186" name="Line 87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7" name="Line 88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8" name="Line 89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89" name="Group 90"/>
          <p:cNvGrpSpPr>
            <a:grpSpLocks/>
          </p:cNvGrpSpPr>
          <p:nvPr/>
        </p:nvGrpSpPr>
        <p:grpSpPr bwMode="auto">
          <a:xfrm>
            <a:off x="5029200" y="3105664"/>
            <a:ext cx="914400" cy="304800"/>
            <a:chOff x="1584" y="3024"/>
            <a:chExt cx="384" cy="192"/>
          </a:xfrm>
        </p:grpSpPr>
        <p:sp>
          <p:nvSpPr>
            <p:cNvPr id="190" name="Line 91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91" name="Line 92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92" name="Line 93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93" name="Group 94"/>
          <p:cNvGrpSpPr>
            <a:grpSpLocks/>
          </p:cNvGrpSpPr>
          <p:nvPr/>
        </p:nvGrpSpPr>
        <p:grpSpPr bwMode="auto">
          <a:xfrm>
            <a:off x="5334000" y="3105664"/>
            <a:ext cx="914400" cy="304800"/>
            <a:chOff x="1584" y="3024"/>
            <a:chExt cx="384" cy="192"/>
          </a:xfrm>
        </p:grpSpPr>
        <p:sp>
          <p:nvSpPr>
            <p:cNvPr id="194" name="Line 95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95" name="Line 96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96" name="Line 97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aphicFrame>
        <p:nvGraphicFramePr>
          <p:cNvPr id="197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82032"/>
              </p:ext>
            </p:extLst>
          </p:nvPr>
        </p:nvGraphicFramePr>
        <p:xfrm>
          <a:off x="1997075" y="2616584"/>
          <a:ext cx="36512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393480" progId="Equation.3">
                  <p:embed/>
                </p:oleObj>
              </mc:Choice>
              <mc:Fallback>
                <p:oleObj name="Equation" r:id="rId6" imgW="203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075" y="2616584"/>
                        <a:ext cx="365125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Line 99"/>
          <p:cNvSpPr>
            <a:spLocks noChangeShapeType="1"/>
          </p:cNvSpPr>
          <p:nvPr/>
        </p:nvSpPr>
        <p:spPr bwMode="auto">
          <a:xfrm>
            <a:off x="2438400" y="3105664"/>
            <a:ext cx="7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grpSp>
        <p:nvGrpSpPr>
          <p:cNvPr id="199" name="Group 134"/>
          <p:cNvGrpSpPr>
            <a:grpSpLocks/>
          </p:cNvGrpSpPr>
          <p:nvPr/>
        </p:nvGrpSpPr>
        <p:grpSpPr bwMode="auto">
          <a:xfrm>
            <a:off x="2286000" y="2496064"/>
            <a:ext cx="4267200" cy="914400"/>
            <a:chOff x="1392" y="3456"/>
            <a:chExt cx="2688" cy="576"/>
          </a:xfrm>
        </p:grpSpPr>
        <p:sp>
          <p:nvSpPr>
            <p:cNvPr id="200" name="Line 101"/>
            <p:cNvSpPr>
              <a:spLocks noChangeShapeType="1"/>
            </p:cNvSpPr>
            <p:nvPr/>
          </p:nvSpPr>
          <p:spPr bwMode="auto">
            <a:xfrm flipV="1">
              <a:off x="1584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1" name="Line 102"/>
            <p:cNvSpPr>
              <a:spLocks noChangeShapeType="1"/>
            </p:cNvSpPr>
            <p:nvPr/>
          </p:nvSpPr>
          <p:spPr bwMode="auto">
            <a:xfrm>
              <a:off x="1584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2" name="Line 103"/>
            <p:cNvSpPr>
              <a:spLocks noChangeShapeType="1"/>
            </p:cNvSpPr>
            <p:nvPr/>
          </p:nvSpPr>
          <p:spPr bwMode="auto">
            <a:xfrm>
              <a:off x="1776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3" name="Line 104"/>
            <p:cNvSpPr>
              <a:spLocks noChangeShapeType="1"/>
            </p:cNvSpPr>
            <p:nvPr/>
          </p:nvSpPr>
          <p:spPr bwMode="auto">
            <a:xfrm>
              <a:off x="1776" y="3648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4" name="Line 105"/>
            <p:cNvSpPr>
              <a:spLocks noChangeShapeType="1"/>
            </p:cNvSpPr>
            <p:nvPr/>
          </p:nvSpPr>
          <p:spPr bwMode="auto">
            <a:xfrm>
              <a:off x="1968" y="345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5" name="Line 106"/>
            <p:cNvSpPr>
              <a:spLocks noChangeShapeType="1"/>
            </p:cNvSpPr>
            <p:nvPr/>
          </p:nvSpPr>
          <p:spPr bwMode="auto">
            <a:xfrm>
              <a:off x="1968" y="3456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6" name="Line 115"/>
            <p:cNvSpPr>
              <a:spLocks noChangeShapeType="1"/>
            </p:cNvSpPr>
            <p:nvPr/>
          </p:nvSpPr>
          <p:spPr bwMode="auto">
            <a:xfrm flipV="1">
              <a:off x="2544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6" name="Line 116"/>
            <p:cNvSpPr>
              <a:spLocks noChangeShapeType="1"/>
            </p:cNvSpPr>
            <p:nvPr/>
          </p:nvSpPr>
          <p:spPr bwMode="auto">
            <a:xfrm>
              <a:off x="2352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7" name="Line 117"/>
            <p:cNvSpPr>
              <a:spLocks noChangeShapeType="1"/>
            </p:cNvSpPr>
            <p:nvPr/>
          </p:nvSpPr>
          <p:spPr bwMode="auto">
            <a:xfrm>
              <a:off x="2352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8" name="Line 118"/>
            <p:cNvSpPr>
              <a:spLocks noChangeShapeType="1"/>
            </p:cNvSpPr>
            <p:nvPr/>
          </p:nvSpPr>
          <p:spPr bwMode="auto">
            <a:xfrm>
              <a:off x="2160" y="3648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9" name="Line 119"/>
            <p:cNvSpPr>
              <a:spLocks noChangeShapeType="1"/>
            </p:cNvSpPr>
            <p:nvPr/>
          </p:nvSpPr>
          <p:spPr bwMode="auto">
            <a:xfrm>
              <a:off x="2160" y="345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0" name="Line 120"/>
            <p:cNvSpPr>
              <a:spLocks noChangeShapeType="1"/>
            </p:cNvSpPr>
            <p:nvPr/>
          </p:nvSpPr>
          <p:spPr bwMode="auto">
            <a:xfrm>
              <a:off x="2544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1" name="Line 121"/>
            <p:cNvSpPr>
              <a:spLocks noChangeShapeType="1"/>
            </p:cNvSpPr>
            <p:nvPr/>
          </p:nvSpPr>
          <p:spPr bwMode="auto">
            <a:xfrm flipV="1">
              <a:off x="2736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2" name="Line 122"/>
            <p:cNvSpPr>
              <a:spLocks noChangeShapeType="1"/>
            </p:cNvSpPr>
            <p:nvPr/>
          </p:nvSpPr>
          <p:spPr bwMode="auto">
            <a:xfrm>
              <a:off x="2736" y="3840"/>
              <a:ext cx="3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3" name="Line 123"/>
            <p:cNvSpPr>
              <a:spLocks noChangeShapeType="1"/>
            </p:cNvSpPr>
            <p:nvPr/>
          </p:nvSpPr>
          <p:spPr bwMode="auto">
            <a:xfrm>
              <a:off x="3120" y="3648"/>
              <a:ext cx="57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4" name="Line 126"/>
            <p:cNvSpPr>
              <a:spLocks noChangeShapeType="1"/>
            </p:cNvSpPr>
            <p:nvPr/>
          </p:nvSpPr>
          <p:spPr bwMode="auto">
            <a:xfrm>
              <a:off x="3120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5" name="Line 129"/>
            <p:cNvSpPr>
              <a:spLocks noChangeShapeType="1"/>
            </p:cNvSpPr>
            <p:nvPr/>
          </p:nvSpPr>
          <p:spPr bwMode="auto">
            <a:xfrm>
              <a:off x="3696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6" name="Line 130"/>
            <p:cNvSpPr>
              <a:spLocks noChangeShapeType="1"/>
            </p:cNvSpPr>
            <p:nvPr/>
          </p:nvSpPr>
          <p:spPr bwMode="auto">
            <a:xfrm flipV="1">
              <a:off x="3888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7" name="Line 131"/>
            <p:cNvSpPr>
              <a:spLocks noChangeShapeType="1"/>
            </p:cNvSpPr>
            <p:nvPr/>
          </p:nvSpPr>
          <p:spPr bwMode="auto">
            <a:xfrm>
              <a:off x="3696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8" name="Line 132"/>
            <p:cNvSpPr>
              <a:spLocks noChangeShapeType="1"/>
            </p:cNvSpPr>
            <p:nvPr/>
          </p:nvSpPr>
          <p:spPr bwMode="auto">
            <a:xfrm>
              <a:off x="3888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9" name="Line 133"/>
            <p:cNvSpPr>
              <a:spLocks noChangeShapeType="1"/>
            </p:cNvSpPr>
            <p:nvPr/>
          </p:nvSpPr>
          <p:spPr bwMode="auto">
            <a:xfrm>
              <a:off x="1392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330" name="Rectangle 329"/>
          <p:cNvSpPr/>
          <p:nvPr/>
        </p:nvSpPr>
        <p:spPr>
          <a:xfrm>
            <a:off x="2590800" y="3422132"/>
            <a:ext cx="3523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1   2    3   4    5   6   7    8   9  10  11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1" name="Line 58"/>
          <p:cNvSpPr>
            <a:spLocks noChangeShapeType="1"/>
          </p:cNvSpPr>
          <p:nvPr/>
        </p:nvSpPr>
        <p:spPr bwMode="auto">
          <a:xfrm flipV="1">
            <a:off x="2438400" y="2230952"/>
            <a:ext cx="0" cy="156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5416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"/>
          <a:stretch/>
        </p:blipFill>
        <p:spPr>
          <a:xfrm>
            <a:off x="457200" y="1153746"/>
            <a:ext cx="8316000" cy="4493423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 as Interpolation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073400" y="5160810"/>
            <a:ext cx="5410200" cy="102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3" name="Group 6"/>
          <p:cNvGrpSpPr>
            <a:grpSpLocks/>
          </p:cNvGrpSpPr>
          <p:nvPr/>
        </p:nvGrpSpPr>
        <p:grpSpPr bwMode="auto">
          <a:xfrm>
            <a:off x="2743200" y="3334264"/>
            <a:ext cx="1828800" cy="76200"/>
            <a:chOff x="1776" y="2256"/>
            <a:chExt cx="1152" cy="48"/>
          </a:xfrm>
        </p:grpSpPr>
        <p:grpSp>
          <p:nvGrpSpPr>
            <p:cNvPr id="334" name="Group 7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355" name="Line 8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6" name="Line 9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7" name="Line 10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5" name="Group 11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352" name="Line 12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3" name="Line 13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4" name="Line 14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6" name="Group 15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349" name="Line 16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0" name="Line 17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1" name="Line 18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7" name="Group 19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346" name="Line 20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7" name="Line 21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8" name="Line 22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8" name="Group 23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343" name="Line 24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4" name="Line 25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5" name="Line 26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9" name="Group 27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340" name="Line 28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1" name="Line 29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2" name="Line 30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358" name="Group 31"/>
          <p:cNvGrpSpPr>
            <a:grpSpLocks/>
          </p:cNvGrpSpPr>
          <p:nvPr/>
        </p:nvGrpSpPr>
        <p:grpSpPr bwMode="auto">
          <a:xfrm>
            <a:off x="4572000" y="3334264"/>
            <a:ext cx="1828800" cy="76200"/>
            <a:chOff x="1776" y="2256"/>
            <a:chExt cx="1152" cy="48"/>
          </a:xfrm>
        </p:grpSpPr>
        <p:grpSp>
          <p:nvGrpSpPr>
            <p:cNvPr id="359" name="Group 32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380" name="Line 3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81" name="Line 3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82" name="Line 3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60" name="Group 36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377" name="Line 3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8" name="Line 3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9" name="Line 3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61" name="Group 40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374" name="Line 4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5" name="Line 4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6" name="Line 4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62" name="Group 44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371" name="Line 4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2" name="Line 4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3" name="Line 4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63" name="Group 48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368" name="Line 4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9" name="Line 5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0" name="Line 5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64" name="Group 52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365" name="Line 5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6" name="Line 5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7" name="Line 5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383" name="Line 56"/>
          <p:cNvSpPr>
            <a:spLocks noChangeShapeType="1"/>
          </p:cNvSpPr>
          <p:nvPr/>
        </p:nvSpPr>
        <p:spPr bwMode="auto">
          <a:xfrm flipH="1">
            <a:off x="2057400" y="341046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384" name="Line 57"/>
          <p:cNvSpPr>
            <a:spLocks noChangeShapeType="1"/>
          </p:cNvSpPr>
          <p:nvPr/>
        </p:nvSpPr>
        <p:spPr bwMode="auto">
          <a:xfrm>
            <a:off x="6400800" y="341046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385" name="Oval 59"/>
          <p:cNvSpPr>
            <a:spLocks noChangeArrowheads="1"/>
          </p:cNvSpPr>
          <p:nvPr/>
        </p:nvSpPr>
        <p:spPr bwMode="auto">
          <a:xfrm>
            <a:off x="2971800" y="3334264"/>
            <a:ext cx="152400" cy="1524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6" name="Oval 60"/>
          <p:cNvSpPr>
            <a:spLocks noChangeArrowheads="1"/>
          </p:cNvSpPr>
          <p:nvPr/>
        </p:nvSpPr>
        <p:spPr bwMode="auto">
          <a:xfrm>
            <a:off x="3276600" y="3334264"/>
            <a:ext cx="152400" cy="152400"/>
          </a:xfrm>
          <a:prstGeom prst="ellipse">
            <a:avLst/>
          </a:prstGeom>
          <a:solidFill>
            <a:srgbClr val="99CC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7" name="Oval 61"/>
          <p:cNvSpPr>
            <a:spLocks noChangeArrowheads="1"/>
          </p:cNvSpPr>
          <p:nvPr/>
        </p:nvSpPr>
        <p:spPr bwMode="auto">
          <a:xfrm>
            <a:off x="3581400" y="3334264"/>
            <a:ext cx="152400" cy="152400"/>
          </a:xfrm>
          <a:prstGeom prst="ellipse">
            <a:avLst/>
          </a:prstGeom>
          <a:solidFill>
            <a:srgbClr val="33339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8" name="Oval 62"/>
          <p:cNvSpPr>
            <a:spLocks noChangeArrowheads="1"/>
          </p:cNvSpPr>
          <p:nvPr/>
        </p:nvSpPr>
        <p:spPr bwMode="auto">
          <a:xfrm>
            <a:off x="4800600" y="3334264"/>
            <a:ext cx="152400" cy="152400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" name="Oval 63"/>
          <p:cNvSpPr>
            <a:spLocks noChangeArrowheads="1"/>
          </p:cNvSpPr>
          <p:nvPr/>
        </p:nvSpPr>
        <p:spPr bwMode="auto">
          <a:xfrm>
            <a:off x="5410200" y="3334264"/>
            <a:ext cx="152400" cy="15240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0" name="Oval 64"/>
          <p:cNvSpPr>
            <a:spLocks noChangeArrowheads="1"/>
          </p:cNvSpPr>
          <p:nvPr/>
        </p:nvSpPr>
        <p:spPr bwMode="auto">
          <a:xfrm>
            <a:off x="5715000" y="3334264"/>
            <a:ext cx="152400" cy="152400"/>
          </a:xfrm>
          <a:prstGeom prst="ellipse">
            <a:avLst/>
          </a:prstGeom>
          <a:solidFill>
            <a:srgbClr val="800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91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619196"/>
              </p:ext>
            </p:extLst>
          </p:nvPr>
        </p:nvGraphicFramePr>
        <p:xfrm>
          <a:off x="7010400" y="3258064"/>
          <a:ext cx="2778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258064"/>
                        <a:ext cx="27781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2" name="Group 77"/>
          <p:cNvGrpSpPr>
            <a:grpSpLocks/>
          </p:cNvGrpSpPr>
          <p:nvPr/>
        </p:nvGrpSpPr>
        <p:grpSpPr bwMode="auto">
          <a:xfrm>
            <a:off x="2590800" y="3105664"/>
            <a:ext cx="914400" cy="304800"/>
            <a:chOff x="1584" y="3024"/>
            <a:chExt cx="384" cy="192"/>
          </a:xfrm>
        </p:grpSpPr>
        <p:sp>
          <p:nvSpPr>
            <p:cNvPr id="393" name="Line 74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4" name="Line 75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5" name="Line 76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96" name="Group 78"/>
          <p:cNvGrpSpPr>
            <a:grpSpLocks/>
          </p:cNvGrpSpPr>
          <p:nvPr/>
        </p:nvGrpSpPr>
        <p:grpSpPr bwMode="auto">
          <a:xfrm>
            <a:off x="2895600" y="3105664"/>
            <a:ext cx="914400" cy="304800"/>
            <a:chOff x="1584" y="3024"/>
            <a:chExt cx="384" cy="192"/>
          </a:xfrm>
        </p:grpSpPr>
        <p:sp>
          <p:nvSpPr>
            <p:cNvPr id="397" name="Line 79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8" name="Line 80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9" name="Line 81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00" name="Group 82"/>
          <p:cNvGrpSpPr>
            <a:grpSpLocks/>
          </p:cNvGrpSpPr>
          <p:nvPr/>
        </p:nvGrpSpPr>
        <p:grpSpPr bwMode="auto">
          <a:xfrm>
            <a:off x="3200400" y="3105664"/>
            <a:ext cx="914400" cy="304800"/>
            <a:chOff x="1584" y="3024"/>
            <a:chExt cx="384" cy="192"/>
          </a:xfrm>
        </p:grpSpPr>
        <p:sp>
          <p:nvSpPr>
            <p:cNvPr id="401" name="Line 83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02" name="Line 84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03" name="Line 85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04" name="Group 86"/>
          <p:cNvGrpSpPr>
            <a:grpSpLocks/>
          </p:cNvGrpSpPr>
          <p:nvPr/>
        </p:nvGrpSpPr>
        <p:grpSpPr bwMode="auto">
          <a:xfrm>
            <a:off x="4419600" y="3105664"/>
            <a:ext cx="914400" cy="304800"/>
            <a:chOff x="1584" y="3024"/>
            <a:chExt cx="384" cy="192"/>
          </a:xfrm>
        </p:grpSpPr>
        <p:sp>
          <p:nvSpPr>
            <p:cNvPr id="405" name="Line 87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06" name="Line 88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07" name="Line 89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08" name="Group 90"/>
          <p:cNvGrpSpPr>
            <a:grpSpLocks/>
          </p:cNvGrpSpPr>
          <p:nvPr/>
        </p:nvGrpSpPr>
        <p:grpSpPr bwMode="auto">
          <a:xfrm>
            <a:off x="5029200" y="3105664"/>
            <a:ext cx="914400" cy="304800"/>
            <a:chOff x="1584" y="3024"/>
            <a:chExt cx="384" cy="192"/>
          </a:xfrm>
        </p:grpSpPr>
        <p:sp>
          <p:nvSpPr>
            <p:cNvPr id="409" name="Line 91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10" name="Line 92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11" name="Line 93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12" name="Group 94"/>
          <p:cNvGrpSpPr>
            <a:grpSpLocks/>
          </p:cNvGrpSpPr>
          <p:nvPr/>
        </p:nvGrpSpPr>
        <p:grpSpPr bwMode="auto">
          <a:xfrm>
            <a:off x="5334000" y="3105664"/>
            <a:ext cx="914400" cy="304800"/>
            <a:chOff x="1584" y="3024"/>
            <a:chExt cx="384" cy="192"/>
          </a:xfrm>
        </p:grpSpPr>
        <p:sp>
          <p:nvSpPr>
            <p:cNvPr id="413" name="Line 95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14" name="Line 96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15" name="Line 97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aphicFrame>
        <p:nvGraphicFramePr>
          <p:cNvPr id="416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099285"/>
              </p:ext>
            </p:extLst>
          </p:nvPr>
        </p:nvGraphicFramePr>
        <p:xfrm>
          <a:off x="1997075" y="2616584"/>
          <a:ext cx="36512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393480" progId="Equation.3">
                  <p:embed/>
                </p:oleObj>
              </mc:Choice>
              <mc:Fallback>
                <p:oleObj name="Equation" r:id="rId6" imgW="203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075" y="2616584"/>
                        <a:ext cx="365125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" name="Line 99"/>
          <p:cNvSpPr>
            <a:spLocks noChangeShapeType="1"/>
          </p:cNvSpPr>
          <p:nvPr/>
        </p:nvSpPr>
        <p:spPr bwMode="auto">
          <a:xfrm>
            <a:off x="2438400" y="3105664"/>
            <a:ext cx="7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grpSp>
        <p:nvGrpSpPr>
          <p:cNvPr id="418" name="Group 134"/>
          <p:cNvGrpSpPr>
            <a:grpSpLocks/>
          </p:cNvGrpSpPr>
          <p:nvPr/>
        </p:nvGrpSpPr>
        <p:grpSpPr bwMode="auto">
          <a:xfrm>
            <a:off x="2286000" y="2496064"/>
            <a:ext cx="4267200" cy="914400"/>
            <a:chOff x="1392" y="3456"/>
            <a:chExt cx="2688" cy="576"/>
          </a:xfrm>
        </p:grpSpPr>
        <p:sp>
          <p:nvSpPr>
            <p:cNvPr id="419" name="Line 101"/>
            <p:cNvSpPr>
              <a:spLocks noChangeShapeType="1"/>
            </p:cNvSpPr>
            <p:nvPr/>
          </p:nvSpPr>
          <p:spPr bwMode="auto">
            <a:xfrm flipV="1">
              <a:off x="1584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0" name="Line 102"/>
            <p:cNvSpPr>
              <a:spLocks noChangeShapeType="1"/>
            </p:cNvSpPr>
            <p:nvPr/>
          </p:nvSpPr>
          <p:spPr bwMode="auto">
            <a:xfrm>
              <a:off x="1584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1" name="Line 103"/>
            <p:cNvSpPr>
              <a:spLocks noChangeShapeType="1"/>
            </p:cNvSpPr>
            <p:nvPr/>
          </p:nvSpPr>
          <p:spPr bwMode="auto">
            <a:xfrm>
              <a:off x="1776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2" name="Line 104"/>
            <p:cNvSpPr>
              <a:spLocks noChangeShapeType="1"/>
            </p:cNvSpPr>
            <p:nvPr/>
          </p:nvSpPr>
          <p:spPr bwMode="auto">
            <a:xfrm>
              <a:off x="1776" y="3648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3" name="Line 105"/>
            <p:cNvSpPr>
              <a:spLocks noChangeShapeType="1"/>
            </p:cNvSpPr>
            <p:nvPr/>
          </p:nvSpPr>
          <p:spPr bwMode="auto">
            <a:xfrm>
              <a:off x="1968" y="345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4" name="Line 106"/>
            <p:cNvSpPr>
              <a:spLocks noChangeShapeType="1"/>
            </p:cNvSpPr>
            <p:nvPr/>
          </p:nvSpPr>
          <p:spPr bwMode="auto">
            <a:xfrm>
              <a:off x="1968" y="3456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5" name="Line 115"/>
            <p:cNvSpPr>
              <a:spLocks noChangeShapeType="1"/>
            </p:cNvSpPr>
            <p:nvPr/>
          </p:nvSpPr>
          <p:spPr bwMode="auto">
            <a:xfrm flipV="1">
              <a:off x="2544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6" name="Line 116"/>
            <p:cNvSpPr>
              <a:spLocks noChangeShapeType="1"/>
            </p:cNvSpPr>
            <p:nvPr/>
          </p:nvSpPr>
          <p:spPr bwMode="auto">
            <a:xfrm>
              <a:off x="2352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7" name="Line 117"/>
            <p:cNvSpPr>
              <a:spLocks noChangeShapeType="1"/>
            </p:cNvSpPr>
            <p:nvPr/>
          </p:nvSpPr>
          <p:spPr bwMode="auto">
            <a:xfrm>
              <a:off x="2352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8" name="Line 118"/>
            <p:cNvSpPr>
              <a:spLocks noChangeShapeType="1"/>
            </p:cNvSpPr>
            <p:nvPr/>
          </p:nvSpPr>
          <p:spPr bwMode="auto">
            <a:xfrm>
              <a:off x="2160" y="3648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9" name="Line 119"/>
            <p:cNvSpPr>
              <a:spLocks noChangeShapeType="1"/>
            </p:cNvSpPr>
            <p:nvPr/>
          </p:nvSpPr>
          <p:spPr bwMode="auto">
            <a:xfrm>
              <a:off x="2160" y="345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0" name="Line 120"/>
            <p:cNvSpPr>
              <a:spLocks noChangeShapeType="1"/>
            </p:cNvSpPr>
            <p:nvPr/>
          </p:nvSpPr>
          <p:spPr bwMode="auto">
            <a:xfrm>
              <a:off x="2544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1" name="Line 121"/>
            <p:cNvSpPr>
              <a:spLocks noChangeShapeType="1"/>
            </p:cNvSpPr>
            <p:nvPr/>
          </p:nvSpPr>
          <p:spPr bwMode="auto">
            <a:xfrm flipV="1">
              <a:off x="2736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2" name="Line 122"/>
            <p:cNvSpPr>
              <a:spLocks noChangeShapeType="1"/>
            </p:cNvSpPr>
            <p:nvPr/>
          </p:nvSpPr>
          <p:spPr bwMode="auto">
            <a:xfrm>
              <a:off x="2736" y="3840"/>
              <a:ext cx="3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3" name="Line 123"/>
            <p:cNvSpPr>
              <a:spLocks noChangeShapeType="1"/>
            </p:cNvSpPr>
            <p:nvPr/>
          </p:nvSpPr>
          <p:spPr bwMode="auto">
            <a:xfrm>
              <a:off x="3120" y="3648"/>
              <a:ext cx="57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4" name="Line 126"/>
            <p:cNvSpPr>
              <a:spLocks noChangeShapeType="1"/>
            </p:cNvSpPr>
            <p:nvPr/>
          </p:nvSpPr>
          <p:spPr bwMode="auto">
            <a:xfrm>
              <a:off x="3120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5" name="Line 129"/>
            <p:cNvSpPr>
              <a:spLocks noChangeShapeType="1"/>
            </p:cNvSpPr>
            <p:nvPr/>
          </p:nvSpPr>
          <p:spPr bwMode="auto">
            <a:xfrm>
              <a:off x="3696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6" name="Line 130"/>
            <p:cNvSpPr>
              <a:spLocks noChangeShapeType="1"/>
            </p:cNvSpPr>
            <p:nvPr/>
          </p:nvSpPr>
          <p:spPr bwMode="auto">
            <a:xfrm flipV="1">
              <a:off x="3888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7" name="Line 131"/>
            <p:cNvSpPr>
              <a:spLocks noChangeShapeType="1"/>
            </p:cNvSpPr>
            <p:nvPr/>
          </p:nvSpPr>
          <p:spPr bwMode="auto">
            <a:xfrm>
              <a:off x="3696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8" name="Line 132"/>
            <p:cNvSpPr>
              <a:spLocks noChangeShapeType="1"/>
            </p:cNvSpPr>
            <p:nvPr/>
          </p:nvSpPr>
          <p:spPr bwMode="auto">
            <a:xfrm>
              <a:off x="3888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9" name="Line 133"/>
            <p:cNvSpPr>
              <a:spLocks noChangeShapeType="1"/>
            </p:cNvSpPr>
            <p:nvPr/>
          </p:nvSpPr>
          <p:spPr bwMode="auto">
            <a:xfrm>
              <a:off x="1392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440" name="Rectangle 439"/>
          <p:cNvSpPr/>
          <p:nvPr/>
        </p:nvSpPr>
        <p:spPr>
          <a:xfrm>
            <a:off x="2590800" y="3422132"/>
            <a:ext cx="3523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1   2    3   4    5   6   7    8   9  10  11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1" name="Line 58"/>
          <p:cNvSpPr>
            <a:spLocks noChangeShapeType="1"/>
          </p:cNvSpPr>
          <p:nvPr/>
        </p:nvSpPr>
        <p:spPr bwMode="auto">
          <a:xfrm flipV="1">
            <a:off x="2438400" y="2230952"/>
            <a:ext cx="0" cy="156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51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11B4-268B-604F-8AB2-E420F790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B6999-B93F-124B-9F35-E9ACBB83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Discriminative Classifier p(y | x, w): Logistic Regression</a:t>
            </a:r>
          </a:p>
          <a:p>
            <a:r>
              <a:rPr lang="en-US" sz="2600" dirty="0"/>
              <a:t>Numerical optimization</a:t>
            </a:r>
          </a:p>
          <a:p>
            <a:pPr lvl="1"/>
            <a:r>
              <a:rPr lang="en-US" sz="2600" dirty="0"/>
              <a:t>Gradient descent</a:t>
            </a:r>
          </a:p>
          <a:p>
            <a:pPr lvl="1"/>
            <a:r>
              <a:rPr lang="en-US" sz="2600" dirty="0"/>
              <a:t>Newton’s method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83316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 as Interpolation</a:t>
            </a:r>
          </a:p>
        </p:txBody>
      </p:sp>
      <p:pic>
        <p:nvPicPr>
          <p:cNvPr id="113" name="Picture 11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"/>
          <a:stretch/>
        </p:blipFill>
        <p:spPr>
          <a:xfrm>
            <a:off x="457200" y="1153746"/>
            <a:ext cx="8316000" cy="4493423"/>
          </a:xfrm>
          <a:prstGeom prst="rect">
            <a:avLst/>
          </a:prstGeom>
        </p:spPr>
      </p:pic>
      <p:grpSp>
        <p:nvGrpSpPr>
          <p:cNvPr id="114" name="Group 6"/>
          <p:cNvGrpSpPr>
            <a:grpSpLocks/>
          </p:cNvGrpSpPr>
          <p:nvPr/>
        </p:nvGrpSpPr>
        <p:grpSpPr bwMode="auto">
          <a:xfrm>
            <a:off x="2743200" y="3334264"/>
            <a:ext cx="1828800" cy="76200"/>
            <a:chOff x="1776" y="2256"/>
            <a:chExt cx="1152" cy="48"/>
          </a:xfrm>
        </p:grpSpPr>
        <p:grpSp>
          <p:nvGrpSpPr>
            <p:cNvPr id="115" name="Group 7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136" name="Line 8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7" name="Line 9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8" name="Line 10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6" name="Group 11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133" name="Line 12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4" name="Line 13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5" name="Line 14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130" name="Line 16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1" name="Line 17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2" name="Line 18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8" name="Group 19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127" name="Line 20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8" name="Line 21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9" name="Line 22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9" name="Group 23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124" name="Line 24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5" name="Line 25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6" name="Line 26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20" name="Group 27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121" name="Line 28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2" name="Line 29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" name="Line 30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139" name="Group 31"/>
          <p:cNvGrpSpPr>
            <a:grpSpLocks/>
          </p:cNvGrpSpPr>
          <p:nvPr/>
        </p:nvGrpSpPr>
        <p:grpSpPr bwMode="auto">
          <a:xfrm>
            <a:off x="4572000" y="3334264"/>
            <a:ext cx="1828800" cy="76200"/>
            <a:chOff x="1776" y="2256"/>
            <a:chExt cx="1152" cy="48"/>
          </a:xfrm>
        </p:grpSpPr>
        <p:grpSp>
          <p:nvGrpSpPr>
            <p:cNvPr id="140" name="Group 32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161" name="Line 3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2" name="Line 3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3" name="Line 3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1" name="Group 36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158" name="Line 3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9" name="Line 3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0" name="Line 3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2" name="Group 40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155" name="Line 4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6" name="Line 4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7" name="Line 4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3" name="Group 44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152" name="Line 4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3" name="Line 4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4" name="Line 4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4" name="Group 48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149" name="Line 4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0" name="Line 5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1" name="Line 5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5" name="Group 52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146" name="Line 5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47" name="Line 5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48" name="Line 5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164" name="Line 56"/>
          <p:cNvSpPr>
            <a:spLocks noChangeShapeType="1"/>
          </p:cNvSpPr>
          <p:nvPr/>
        </p:nvSpPr>
        <p:spPr bwMode="auto">
          <a:xfrm flipH="1">
            <a:off x="2057400" y="341046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165" name="Line 57"/>
          <p:cNvSpPr>
            <a:spLocks noChangeShapeType="1"/>
          </p:cNvSpPr>
          <p:nvPr/>
        </p:nvSpPr>
        <p:spPr bwMode="auto">
          <a:xfrm>
            <a:off x="6400800" y="341046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166" name="Oval 59"/>
          <p:cNvSpPr>
            <a:spLocks noChangeArrowheads="1"/>
          </p:cNvSpPr>
          <p:nvPr/>
        </p:nvSpPr>
        <p:spPr bwMode="auto">
          <a:xfrm>
            <a:off x="2971800" y="3334264"/>
            <a:ext cx="152400" cy="1524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Oval 60"/>
          <p:cNvSpPr>
            <a:spLocks noChangeArrowheads="1"/>
          </p:cNvSpPr>
          <p:nvPr/>
        </p:nvSpPr>
        <p:spPr bwMode="auto">
          <a:xfrm>
            <a:off x="3276600" y="3334264"/>
            <a:ext cx="152400" cy="152400"/>
          </a:xfrm>
          <a:prstGeom prst="ellipse">
            <a:avLst/>
          </a:prstGeom>
          <a:solidFill>
            <a:srgbClr val="99CC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Oval 61"/>
          <p:cNvSpPr>
            <a:spLocks noChangeArrowheads="1"/>
          </p:cNvSpPr>
          <p:nvPr/>
        </p:nvSpPr>
        <p:spPr bwMode="auto">
          <a:xfrm>
            <a:off x="3581400" y="3334264"/>
            <a:ext cx="152400" cy="152400"/>
          </a:xfrm>
          <a:prstGeom prst="ellipse">
            <a:avLst/>
          </a:prstGeom>
          <a:solidFill>
            <a:srgbClr val="33339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Oval 62"/>
          <p:cNvSpPr>
            <a:spLocks noChangeArrowheads="1"/>
          </p:cNvSpPr>
          <p:nvPr/>
        </p:nvSpPr>
        <p:spPr bwMode="auto">
          <a:xfrm>
            <a:off x="4800600" y="3334264"/>
            <a:ext cx="152400" cy="152400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Oval 63"/>
          <p:cNvSpPr>
            <a:spLocks noChangeArrowheads="1"/>
          </p:cNvSpPr>
          <p:nvPr/>
        </p:nvSpPr>
        <p:spPr bwMode="auto">
          <a:xfrm>
            <a:off x="5410200" y="3334264"/>
            <a:ext cx="152400" cy="15240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Oval 64"/>
          <p:cNvSpPr>
            <a:spLocks noChangeArrowheads="1"/>
          </p:cNvSpPr>
          <p:nvPr/>
        </p:nvSpPr>
        <p:spPr bwMode="auto">
          <a:xfrm>
            <a:off x="5715000" y="3334264"/>
            <a:ext cx="152400" cy="152400"/>
          </a:xfrm>
          <a:prstGeom prst="ellipse">
            <a:avLst/>
          </a:prstGeom>
          <a:solidFill>
            <a:srgbClr val="800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72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189664"/>
              </p:ext>
            </p:extLst>
          </p:nvPr>
        </p:nvGraphicFramePr>
        <p:xfrm>
          <a:off x="7010400" y="3258064"/>
          <a:ext cx="2778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258064"/>
                        <a:ext cx="27781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3" name="Group 77"/>
          <p:cNvGrpSpPr>
            <a:grpSpLocks/>
          </p:cNvGrpSpPr>
          <p:nvPr/>
        </p:nvGrpSpPr>
        <p:grpSpPr bwMode="auto">
          <a:xfrm>
            <a:off x="2590800" y="3105664"/>
            <a:ext cx="914400" cy="304800"/>
            <a:chOff x="1584" y="3024"/>
            <a:chExt cx="384" cy="192"/>
          </a:xfrm>
        </p:grpSpPr>
        <p:sp>
          <p:nvSpPr>
            <p:cNvPr id="174" name="Line 74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75" name="Line 75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76" name="Line 76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77" name="Group 78"/>
          <p:cNvGrpSpPr>
            <a:grpSpLocks/>
          </p:cNvGrpSpPr>
          <p:nvPr/>
        </p:nvGrpSpPr>
        <p:grpSpPr bwMode="auto">
          <a:xfrm>
            <a:off x="2895600" y="3105664"/>
            <a:ext cx="914400" cy="304800"/>
            <a:chOff x="1584" y="3024"/>
            <a:chExt cx="384" cy="192"/>
          </a:xfrm>
        </p:grpSpPr>
        <p:sp>
          <p:nvSpPr>
            <p:cNvPr id="178" name="Line 79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79" name="Line 80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0" name="Line 81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81" name="Group 82"/>
          <p:cNvGrpSpPr>
            <a:grpSpLocks/>
          </p:cNvGrpSpPr>
          <p:nvPr/>
        </p:nvGrpSpPr>
        <p:grpSpPr bwMode="auto">
          <a:xfrm>
            <a:off x="3200400" y="3105664"/>
            <a:ext cx="914400" cy="304800"/>
            <a:chOff x="1584" y="3024"/>
            <a:chExt cx="384" cy="192"/>
          </a:xfrm>
        </p:grpSpPr>
        <p:sp>
          <p:nvSpPr>
            <p:cNvPr id="182" name="Line 83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3" name="Line 84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4" name="Line 85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85" name="Group 86"/>
          <p:cNvGrpSpPr>
            <a:grpSpLocks/>
          </p:cNvGrpSpPr>
          <p:nvPr/>
        </p:nvGrpSpPr>
        <p:grpSpPr bwMode="auto">
          <a:xfrm>
            <a:off x="4419600" y="3105664"/>
            <a:ext cx="914400" cy="304800"/>
            <a:chOff x="1584" y="3024"/>
            <a:chExt cx="384" cy="192"/>
          </a:xfrm>
        </p:grpSpPr>
        <p:sp>
          <p:nvSpPr>
            <p:cNvPr id="186" name="Line 87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7" name="Line 88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8" name="Line 89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89" name="Group 90"/>
          <p:cNvGrpSpPr>
            <a:grpSpLocks/>
          </p:cNvGrpSpPr>
          <p:nvPr/>
        </p:nvGrpSpPr>
        <p:grpSpPr bwMode="auto">
          <a:xfrm>
            <a:off x="5029200" y="3105664"/>
            <a:ext cx="914400" cy="304800"/>
            <a:chOff x="1584" y="3024"/>
            <a:chExt cx="384" cy="192"/>
          </a:xfrm>
        </p:grpSpPr>
        <p:sp>
          <p:nvSpPr>
            <p:cNvPr id="190" name="Line 91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91" name="Line 92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92" name="Line 93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93" name="Group 94"/>
          <p:cNvGrpSpPr>
            <a:grpSpLocks/>
          </p:cNvGrpSpPr>
          <p:nvPr/>
        </p:nvGrpSpPr>
        <p:grpSpPr bwMode="auto">
          <a:xfrm>
            <a:off x="5334000" y="3105664"/>
            <a:ext cx="914400" cy="304800"/>
            <a:chOff x="1584" y="3024"/>
            <a:chExt cx="384" cy="192"/>
          </a:xfrm>
        </p:grpSpPr>
        <p:sp>
          <p:nvSpPr>
            <p:cNvPr id="194" name="Line 95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95" name="Line 96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96" name="Line 97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aphicFrame>
        <p:nvGraphicFramePr>
          <p:cNvPr id="197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413861"/>
              </p:ext>
            </p:extLst>
          </p:nvPr>
        </p:nvGraphicFramePr>
        <p:xfrm>
          <a:off x="1997075" y="2616584"/>
          <a:ext cx="36512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393480" progId="Equation.3">
                  <p:embed/>
                </p:oleObj>
              </mc:Choice>
              <mc:Fallback>
                <p:oleObj name="Equation" r:id="rId6" imgW="203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075" y="2616584"/>
                        <a:ext cx="365125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Line 99"/>
          <p:cNvSpPr>
            <a:spLocks noChangeShapeType="1"/>
          </p:cNvSpPr>
          <p:nvPr/>
        </p:nvSpPr>
        <p:spPr bwMode="auto">
          <a:xfrm>
            <a:off x="2438400" y="3105664"/>
            <a:ext cx="7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grpSp>
        <p:nvGrpSpPr>
          <p:cNvPr id="199" name="Group 134"/>
          <p:cNvGrpSpPr>
            <a:grpSpLocks/>
          </p:cNvGrpSpPr>
          <p:nvPr/>
        </p:nvGrpSpPr>
        <p:grpSpPr bwMode="auto">
          <a:xfrm>
            <a:off x="2286000" y="2496064"/>
            <a:ext cx="4267200" cy="914400"/>
            <a:chOff x="1392" y="3456"/>
            <a:chExt cx="2688" cy="576"/>
          </a:xfrm>
        </p:grpSpPr>
        <p:sp>
          <p:nvSpPr>
            <p:cNvPr id="200" name="Line 101"/>
            <p:cNvSpPr>
              <a:spLocks noChangeShapeType="1"/>
            </p:cNvSpPr>
            <p:nvPr/>
          </p:nvSpPr>
          <p:spPr bwMode="auto">
            <a:xfrm flipV="1">
              <a:off x="1584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1" name="Line 102"/>
            <p:cNvSpPr>
              <a:spLocks noChangeShapeType="1"/>
            </p:cNvSpPr>
            <p:nvPr/>
          </p:nvSpPr>
          <p:spPr bwMode="auto">
            <a:xfrm>
              <a:off x="1584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2" name="Line 103"/>
            <p:cNvSpPr>
              <a:spLocks noChangeShapeType="1"/>
            </p:cNvSpPr>
            <p:nvPr/>
          </p:nvSpPr>
          <p:spPr bwMode="auto">
            <a:xfrm>
              <a:off x="1776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3" name="Line 104"/>
            <p:cNvSpPr>
              <a:spLocks noChangeShapeType="1"/>
            </p:cNvSpPr>
            <p:nvPr/>
          </p:nvSpPr>
          <p:spPr bwMode="auto">
            <a:xfrm>
              <a:off x="1776" y="3648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4" name="Line 105"/>
            <p:cNvSpPr>
              <a:spLocks noChangeShapeType="1"/>
            </p:cNvSpPr>
            <p:nvPr/>
          </p:nvSpPr>
          <p:spPr bwMode="auto">
            <a:xfrm>
              <a:off x="1968" y="345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5" name="Line 106"/>
            <p:cNvSpPr>
              <a:spLocks noChangeShapeType="1"/>
            </p:cNvSpPr>
            <p:nvPr/>
          </p:nvSpPr>
          <p:spPr bwMode="auto">
            <a:xfrm>
              <a:off x="1968" y="3456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6" name="Line 115"/>
            <p:cNvSpPr>
              <a:spLocks noChangeShapeType="1"/>
            </p:cNvSpPr>
            <p:nvPr/>
          </p:nvSpPr>
          <p:spPr bwMode="auto">
            <a:xfrm flipV="1">
              <a:off x="2544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6" name="Line 116"/>
            <p:cNvSpPr>
              <a:spLocks noChangeShapeType="1"/>
            </p:cNvSpPr>
            <p:nvPr/>
          </p:nvSpPr>
          <p:spPr bwMode="auto">
            <a:xfrm>
              <a:off x="2352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7" name="Line 117"/>
            <p:cNvSpPr>
              <a:spLocks noChangeShapeType="1"/>
            </p:cNvSpPr>
            <p:nvPr/>
          </p:nvSpPr>
          <p:spPr bwMode="auto">
            <a:xfrm>
              <a:off x="2352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8" name="Line 118"/>
            <p:cNvSpPr>
              <a:spLocks noChangeShapeType="1"/>
            </p:cNvSpPr>
            <p:nvPr/>
          </p:nvSpPr>
          <p:spPr bwMode="auto">
            <a:xfrm>
              <a:off x="2160" y="3648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9" name="Line 119"/>
            <p:cNvSpPr>
              <a:spLocks noChangeShapeType="1"/>
            </p:cNvSpPr>
            <p:nvPr/>
          </p:nvSpPr>
          <p:spPr bwMode="auto">
            <a:xfrm>
              <a:off x="2160" y="345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0" name="Line 120"/>
            <p:cNvSpPr>
              <a:spLocks noChangeShapeType="1"/>
            </p:cNvSpPr>
            <p:nvPr/>
          </p:nvSpPr>
          <p:spPr bwMode="auto">
            <a:xfrm>
              <a:off x="2544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1" name="Line 121"/>
            <p:cNvSpPr>
              <a:spLocks noChangeShapeType="1"/>
            </p:cNvSpPr>
            <p:nvPr/>
          </p:nvSpPr>
          <p:spPr bwMode="auto">
            <a:xfrm flipV="1">
              <a:off x="2736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2" name="Line 122"/>
            <p:cNvSpPr>
              <a:spLocks noChangeShapeType="1"/>
            </p:cNvSpPr>
            <p:nvPr/>
          </p:nvSpPr>
          <p:spPr bwMode="auto">
            <a:xfrm>
              <a:off x="2736" y="3840"/>
              <a:ext cx="3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3" name="Line 123"/>
            <p:cNvSpPr>
              <a:spLocks noChangeShapeType="1"/>
            </p:cNvSpPr>
            <p:nvPr/>
          </p:nvSpPr>
          <p:spPr bwMode="auto">
            <a:xfrm>
              <a:off x="3120" y="3648"/>
              <a:ext cx="57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4" name="Line 126"/>
            <p:cNvSpPr>
              <a:spLocks noChangeShapeType="1"/>
            </p:cNvSpPr>
            <p:nvPr/>
          </p:nvSpPr>
          <p:spPr bwMode="auto">
            <a:xfrm>
              <a:off x="3120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5" name="Line 129"/>
            <p:cNvSpPr>
              <a:spLocks noChangeShapeType="1"/>
            </p:cNvSpPr>
            <p:nvPr/>
          </p:nvSpPr>
          <p:spPr bwMode="auto">
            <a:xfrm>
              <a:off x="3696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6" name="Line 130"/>
            <p:cNvSpPr>
              <a:spLocks noChangeShapeType="1"/>
            </p:cNvSpPr>
            <p:nvPr/>
          </p:nvSpPr>
          <p:spPr bwMode="auto">
            <a:xfrm flipV="1">
              <a:off x="3888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7" name="Line 131"/>
            <p:cNvSpPr>
              <a:spLocks noChangeShapeType="1"/>
            </p:cNvSpPr>
            <p:nvPr/>
          </p:nvSpPr>
          <p:spPr bwMode="auto">
            <a:xfrm>
              <a:off x="3696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8" name="Line 132"/>
            <p:cNvSpPr>
              <a:spLocks noChangeShapeType="1"/>
            </p:cNvSpPr>
            <p:nvPr/>
          </p:nvSpPr>
          <p:spPr bwMode="auto">
            <a:xfrm>
              <a:off x="3888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29" name="Line 133"/>
            <p:cNvSpPr>
              <a:spLocks noChangeShapeType="1"/>
            </p:cNvSpPr>
            <p:nvPr/>
          </p:nvSpPr>
          <p:spPr bwMode="auto">
            <a:xfrm>
              <a:off x="1392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330" name="Rectangle 329"/>
          <p:cNvSpPr/>
          <p:nvPr/>
        </p:nvSpPr>
        <p:spPr>
          <a:xfrm>
            <a:off x="2590800" y="3422132"/>
            <a:ext cx="3523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1   2    3   4    5   6   7    8   9  10  11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1" name="Line 58"/>
          <p:cNvSpPr>
            <a:spLocks noChangeShapeType="1"/>
          </p:cNvSpPr>
          <p:nvPr/>
        </p:nvSpPr>
        <p:spPr bwMode="auto">
          <a:xfrm flipV="1">
            <a:off x="2438400" y="2230952"/>
            <a:ext cx="0" cy="156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5282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3746"/>
            <a:ext cx="8316000" cy="48308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err="1"/>
              <a:t>Parzen</a:t>
            </a:r>
            <a:r>
              <a:rPr lang="en-US" sz="3400" dirty="0"/>
              <a:t> Window as Interpolation</a:t>
            </a:r>
          </a:p>
        </p:txBody>
      </p:sp>
      <p:grpSp>
        <p:nvGrpSpPr>
          <p:cNvPr id="332" name="Group 6"/>
          <p:cNvGrpSpPr>
            <a:grpSpLocks/>
          </p:cNvGrpSpPr>
          <p:nvPr/>
        </p:nvGrpSpPr>
        <p:grpSpPr bwMode="auto">
          <a:xfrm>
            <a:off x="2743200" y="3334264"/>
            <a:ext cx="1828800" cy="76200"/>
            <a:chOff x="1776" y="2256"/>
            <a:chExt cx="1152" cy="48"/>
          </a:xfrm>
        </p:grpSpPr>
        <p:grpSp>
          <p:nvGrpSpPr>
            <p:cNvPr id="333" name="Group 7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354" name="Line 8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5" name="Line 9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6" name="Line 10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4" name="Group 11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351" name="Line 12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2" name="Line 13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3" name="Line 14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5" name="Group 15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348" name="Line 16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9" name="Line 17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0" name="Line 18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6" name="Group 19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345" name="Line 20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6" name="Line 21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7" name="Line 22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7" name="Group 23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342" name="Line 24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3" name="Line 25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4" name="Line 26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38" name="Group 27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339" name="Line 28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0" name="Line 29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41" name="Line 30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357" name="Group 31"/>
          <p:cNvGrpSpPr>
            <a:grpSpLocks/>
          </p:cNvGrpSpPr>
          <p:nvPr/>
        </p:nvGrpSpPr>
        <p:grpSpPr bwMode="auto">
          <a:xfrm>
            <a:off x="4572000" y="3334264"/>
            <a:ext cx="1828800" cy="76200"/>
            <a:chOff x="1776" y="2256"/>
            <a:chExt cx="1152" cy="48"/>
          </a:xfrm>
        </p:grpSpPr>
        <p:grpSp>
          <p:nvGrpSpPr>
            <p:cNvPr id="358" name="Group 32"/>
            <p:cNvGrpSpPr>
              <a:grpSpLocks/>
            </p:cNvGrpSpPr>
            <p:nvPr/>
          </p:nvGrpSpPr>
          <p:grpSpPr bwMode="auto">
            <a:xfrm>
              <a:off x="1776" y="2256"/>
              <a:ext cx="192" cy="48"/>
              <a:chOff x="1776" y="2256"/>
              <a:chExt cx="192" cy="48"/>
            </a:xfrm>
          </p:grpSpPr>
          <p:sp>
            <p:nvSpPr>
              <p:cNvPr id="379" name="Line 3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80" name="Line 3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81" name="Line 3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59" name="Group 36"/>
            <p:cNvGrpSpPr>
              <a:grpSpLocks/>
            </p:cNvGrpSpPr>
            <p:nvPr/>
          </p:nvGrpSpPr>
          <p:grpSpPr bwMode="auto">
            <a:xfrm>
              <a:off x="1968" y="2256"/>
              <a:ext cx="192" cy="48"/>
              <a:chOff x="1776" y="2256"/>
              <a:chExt cx="192" cy="48"/>
            </a:xfrm>
          </p:grpSpPr>
          <p:sp>
            <p:nvSpPr>
              <p:cNvPr id="376" name="Line 37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7" name="Line 3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8" name="Line 39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60" name="Group 40"/>
            <p:cNvGrpSpPr>
              <a:grpSpLocks/>
            </p:cNvGrpSpPr>
            <p:nvPr/>
          </p:nvGrpSpPr>
          <p:grpSpPr bwMode="auto">
            <a:xfrm>
              <a:off x="2160" y="2256"/>
              <a:ext cx="192" cy="48"/>
              <a:chOff x="1776" y="2256"/>
              <a:chExt cx="192" cy="48"/>
            </a:xfrm>
          </p:grpSpPr>
          <p:sp>
            <p:nvSpPr>
              <p:cNvPr id="373" name="Line 41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4" name="Line 42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5" name="Line 43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61" name="Group 44"/>
            <p:cNvGrpSpPr>
              <a:grpSpLocks/>
            </p:cNvGrpSpPr>
            <p:nvPr/>
          </p:nvGrpSpPr>
          <p:grpSpPr bwMode="auto">
            <a:xfrm>
              <a:off x="2352" y="2256"/>
              <a:ext cx="192" cy="48"/>
              <a:chOff x="1776" y="2256"/>
              <a:chExt cx="192" cy="48"/>
            </a:xfrm>
          </p:grpSpPr>
          <p:sp>
            <p:nvSpPr>
              <p:cNvPr id="370" name="Line 45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1" name="Line 46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72" name="Line 47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62" name="Group 48"/>
            <p:cNvGrpSpPr>
              <a:grpSpLocks/>
            </p:cNvGrpSpPr>
            <p:nvPr/>
          </p:nvGrpSpPr>
          <p:grpSpPr bwMode="auto">
            <a:xfrm>
              <a:off x="2544" y="2256"/>
              <a:ext cx="192" cy="48"/>
              <a:chOff x="1776" y="2256"/>
              <a:chExt cx="192" cy="48"/>
            </a:xfrm>
          </p:grpSpPr>
          <p:sp>
            <p:nvSpPr>
              <p:cNvPr id="367" name="Line 49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8" name="Line 50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9" name="Line 51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363" name="Group 52"/>
            <p:cNvGrpSpPr>
              <a:grpSpLocks/>
            </p:cNvGrpSpPr>
            <p:nvPr/>
          </p:nvGrpSpPr>
          <p:grpSpPr bwMode="auto">
            <a:xfrm>
              <a:off x="2736" y="2256"/>
              <a:ext cx="192" cy="48"/>
              <a:chOff x="1776" y="2256"/>
              <a:chExt cx="192" cy="48"/>
            </a:xfrm>
          </p:grpSpPr>
          <p:sp>
            <p:nvSpPr>
              <p:cNvPr id="364" name="Line 53"/>
              <p:cNvSpPr>
                <a:spLocks noChangeShapeType="1"/>
              </p:cNvSpPr>
              <p:nvPr/>
            </p:nvSpPr>
            <p:spPr bwMode="auto">
              <a:xfrm>
                <a:off x="1776" y="230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5" name="Line 54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6" name="Line 55"/>
              <p:cNvSpPr>
                <a:spLocks noChangeShapeType="1"/>
              </p:cNvSpPr>
              <p:nvPr/>
            </p:nvSpPr>
            <p:spPr bwMode="auto">
              <a:xfrm flipV="1">
                <a:off x="1968" y="2256"/>
                <a:ext cx="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382" name="Line 56"/>
          <p:cNvSpPr>
            <a:spLocks noChangeShapeType="1"/>
          </p:cNvSpPr>
          <p:nvPr/>
        </p:nvSpPr>
        <p:spPr bwMode="auto">
          <a:xfrm flipH="1">
            <a:off x="2057400" y="341046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383" name="Line 57"/>
          <p:cNvSpPr>
            <a:spLocks noChangeShapeType="1"/>
          </p:cNvSpPr>
          <p:nvPr/>
        </p:nvSpPr>
        <p:spPr bwMode="auto">
          <a:xfrm>
            <a:off x="6400800" y="341046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384" name="Oval 59"/>
          <p:cNvSpPr>
            <a:spLocks noChangeArrowheads="1"/>
          </p:cNvSpPr>
          <p:nvPr/>
        </p:nvSpPr>
        <p:spPr bwMode="auto">
          <a:xfrm>
            <a:off x="2971800" y="3334264"/>
            <a:ext cx="152400" cy="1524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5" name="Oval 60"/>
          <p:cNvSpPr>
            <a:spLocks noChangeArrowheads="1"/>
          </p:cNvSpPr>
          <p:nvPr/>
        </p:nvSpPr>
        <p:spPr bwMode="auto">
          <a:xfrm>
            <a:off x="3276600" y="3334264"/>
            <a:ext cx="152400" cy="152400"/>
          </a:xfrm>
          <a:prstGeom prst="ellipse">
            <a:avLst/>
          </a:prstGeom>
          <a:solidFill>
            <a:srgbClr val="99CC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6" name="Oval 61"/>
          <p:cNvSpPr>
            <a:spLocks noChangeArrowheads="1"/>
          </p:cNvSpPr>
          <p:nvPr/>
        </p:nvSpPr>
        <p:spPr bwMode="auto">
          <a:xfrm>
            <a:off x="3581400" y="3334264"/>
            <a:ext cx="152400" cy="152400"/>
          </a:xfrm>
          <a:prstGeom prst="ellipse">
            <a:avLst/>
          </a:prstGeom>
          <a:solidFill>
            <a:srgbClr val="33339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7" name="Oval 62"/>
          <p:cNvSpPr>
            <a:spLocks noChangeArrowheads="1"/>
          </p:cNvSpPr>
          <p:nvPr/>
        </p:nvSpPr>
        <p:spPr bwMode="auto">
          <a:xfrm>
            <a:off x="4800600" y="3334264"/>
            <a:ext cx="152400" cy="152400"/>
          </a:xfrm>
          <a:prstGeom prst="ellipse">
            <a:avLst/>
          </a:prstGeom>
          <a:solidFill>
            <a:srgbClr val="99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8" name="Oval 63"/>
          <p:cNvSpPr>
            <a:spLocks noChangeArrowheads="1"/>
          </p:cNvSpPr>
          <p:nvPr/>
        </p:nvSpPr>
        <p:spPr bwMode="auto">
          <a:xfrm>
            <a:off x="5410200" y="3334264"/>
            <a:ext cx="152400" cy="15240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" name="Oval 64"/>
          <p:cNvSpPr>
            <a:spLocks noChangeArrowheads="1"/>
          </p:cNvSpPr>
          <p:nvPr/>
        </p:nvSpPr>
        <p:spPr bwMode="auto">
          <a:xfrm>
            <a:off x="5715000" y="3334264"/>
            <a:ext cx="152400" cy="152400"/>
          </a:xfrm>
          <a:prstGeom prst="ellipse">
            <a:avLst/>
          </a:prstGeom>
          <a:solidFill>
            <a:srgbClr val="800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90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200471"/>
              </p:ext>
            </p:extLst>
          </p:nvPr>
        </p:nvGraphicFramePr>
        <p:xfrm>
          <a:off x="7010400" y="3258064"/>
          <a:ext cx="2778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258064"/>
                        <a:ext cx="27781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1" name="Group 77"/>
          <p:cNvGrpSpPr>
            <a:grpSpLocks/>
          </p:cNvGrpSpPr>
          <p:nvPr/>
        </p:nvGrpSpPr>
        <p:grpSpPr bwMode="auto">
          <a:xfrm>
            <a:off x="2590800" y="3105664"/>
            <a:ext cx="914400" cy="304800"/>
            <a:chOff x="1584" y="3024"/>
            <a:chExt cx="384" cy="192"/>
          </a:xfrm>
        </p:grpSpPr>
        <p:sp>
          <p:nvSpPr>
            <p:cNvPr id="392" name="Line 74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3" name="Line 75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4" name="Line 76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95" name="Group 78"/>
          <p:cNvGrpSpPr>
            <a:grpSpLocks/>
          </p:cNvGrpSpPr>
          <p:nvPr/>
        </p:nvGrpSpPr>
        <p:grpSpPr bwMode="auto">
          <a:xfrm>
            <a:off x="2895600" y="3105664"/>
            <a:ext cx="914400" cy="304800"/>
            <a:chOff x="1584" y="3024"/>
            <a:chExt cx="384" cy="192"/>
          </a:xfrm>
        </p:grpSpPr>
        <p:sp>
          <p:nvSpPr>
            <p:cNvPr id="396" name="Line 79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7" name="Line 80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8" name="Line 81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99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99" name="Group 82"/>
          <p:cNvGrpSpPr>
            <a:grpSpLocks/>
          </p:cNvGrpSpPr>
          <p:nvPr/>
        </p:nvGrpSpPr>
        <p:grpSpPr bwMode="auto">
          <a:xfrm>
            <a:off x="3200400" y="3105664"/>
            <a:ext cx="914400" cy="304800"/>
            <a:chOff x="1584" y="3024"/>
            <a:chExt cx="384" cy="192"/>
          </a:xfrm>
        </p:grpSpPr>
        <p:sp>
          <p:nvSpPr>
            <p:cNvPr id="400" name="Line 83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01" name="Line 84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02" name="Line 85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03" name="Group 86"/>
          <p:cNvGrpSpPr>
            <a:grpSpLocks/>
          </p:cNvGrpSpPr>
          <p:nvPr/>
        </p:nvGrpSpPr>
        <p:grpSpPr bwMode="auto">
          <a:xfrm>
            <a:off x="4419600" y="3105664"/>
            <a:ext cx="914400" cy="304800"/>
            <a:chOff x="1584" y="3024"/>
            <a:chExt cx="384" cy="192"/>
          </a:xfrm>
        </p:grpSpPr>
        <p:sp>
          <p:nvSpPr>
            <p:cNvPr id="404" name="Line 87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05" name="Line 88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06" name="Line 89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07" name="Group 90"/>
          <p:cNvGrpSpPr>
            <a:grpSpLocks/>
          </p:cNvGrpSpPr>
          <p:nvPr/>
        </p:nvGrpSpPr>
        <p:grpSpPr bwMode="auto">
          <a:xfrm>
            <a:off x="5029200" y="3105664"/>
            <a:ext cx="914400" cy="304800"/>
            <a:chOff x="1584" y="3024"/>
            <a:chExt cx="384" cy="192"/>
          </a:xfrm>
        </p:grpSpPr>
        <p:sp>
          <p:nvSpPr>
            <p:cNvPr id="408" name="Line 91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09" name="Line 92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10" name="Line 93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11" name="Group 94"/>
          <p:cNvGrpSpPr>
            <a:grpSpLocks/>
          </p:cNvGrpSpPr>
          <p:nvPr/>
        </p:nvGrpSpPr>
        <p:grpSpPr bwMode="auto">
          <a:xfrm>
            <a:off x="5334000" y="3105664"/>
            <a:ext cx="914400" cy="304800"/>
            <a:chOff x="1584" y="3024"/>
            <a:chExt cx="384" cy="192"/>
          </a:xfrm>
        </p:grpSpPr>
        <p:sp>
          <p:nvSpPr>
            <p:cNvPr id="412" name="Line 95"/>
            <p:cNvSpPr>
              <a:spLocks noChangeShapeType="1"/>
            </p:cNvSpPr>
            <p:nvPr/>
          </p:nvSpPr>
          <p:spPr bwMode="auto">
            <a:xfrm flipV="1">
              <a:off x="1584" y="3024"/>
              <a:ext cx="0" cy="192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13" name="Line 96"/>
            <p:cNvSpPr>
              <a:spLocks noChangeShapeType="1"/>
            </p:cNvSpPr>
            <p:nvPr/>
          </p:nvSpPr>
          <p:spPr bwMode="auto">
            <a:xfrm>
              <a:off x="1584" y="3024"/>
              <a:ext cx="384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14" name="Line 97"/>
            <p:cNvSpPr>
              <a:spLocks noChangeShapeType="1"/>
            </p:cNvSpPr>
            <p:nvPr/>
          </p:nvSpPr>
          <p:spPr bwMode="auto">
            <a:xfrm>
              <a:off x="1968" y="3024"/>
              <a:ext cx="0" cy="192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graphicFrame>
        <p:nvGraphicFramePr>
          <p:cNvPr id="415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896469"/>
              </p:ext>
            </p:extLst>
          </p:nvPr>
        </p:nvGraphicFramePr>
        <p:xfrm>
          <a:off x="1997075" y="2616584"/>
          <a:ext cx="36512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393480" progId="Equation.3">
                  <p:embed/>
                </p:oleObj>
              </mc:Choice>
              <mc:Fallback>
                <p:oleObj name="Equation" r:id="rId6" imgW="203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075" y="2616584"/>
                        <a:ext cx="365125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" name="Line 99"/>
          <p:cNvSpPr>
            <a:spLocks noChangeShapeType="1"/>
          </p:cNvSpPr>
          <p:nvPr/>
        </p:nvSpPr>
        <p:spPr bwMode="auto">
          <a:xfrm>
            <a:off x="2438400" y="3105664"/>
            <a:ext cx="7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grpSp>
        <p:nvGrpSpPr>
          <p:cNvPr id="417" name="Group 134"/>
          <p:cNvGrpSpPr>
            <a:grpSpLocks/>
          </p:cNvGrpSpPr>
          <p:nvPr/>
        </p:nvGrpSpPr>
        <p:grpSpPr bwMode="auto">
          <a:xfrm>
            <a:off x="2286000" y="2496064"/>
            <a:ext cx="4267200" cy="914400"/>
            <a:chOff x="1392" y="3456"/>
            <a:chExt cx="2688" cy="576"/>
          </a:xfrm>
        </p:grpSpPr>
        <p:sp>
          <p:nvSpPr>
            <p:cNvPr id="418" name="Line 101"/>
            <p:cNvSpPr>
              <a:spLocks noChangeShapeType="1"/>
            </p:cNvSpPr>
            <p:nvPr/>
          </p:nvSpPr>
          <p:spPr bwMode="auto">
            <a:xfrm flipV="1">
              <a:off x="1584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19" name="Line 102"/>
            <p:cNvSpPr>
              <a:spLocks noChangeShapeType="1"/>
            </p:cNvSpPr>
            <p:nvPr/>
          </p:nvSpPr>
          <p:spPr bwMode="auto">
            <a:xfrm>
              <a:off x="1584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0" name="Line 103"/>
            <p:cNvSpPr>
              <a:spLocks noChangeShapeType="1"/>
            </p:cNvSpPr>
            <p:nvPr/>
          </p:nvSpPr>
          <p:spPr bwMode="auto">
            <a:xfrm>
              <a:off x="1776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1" name="Line 104"/>
            <p:cNvSpPr>
              <a:spLocks noChangeShapeType="1"/>
            </p:cNvSpPr>
            <p:nvPr/>
          </p:nvSpPr>
          <p:spPr bwMode="auto">
            <a:xfrm>
              <a:off x="1776" y="3648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2" name="Line 105"/>
            <p:cNvSpPr>
              <a:spLocks noChangeShapeType="1"/>
            </p:cNvSpPr>
            <p:nvPr/>
          </p:nvSpPr>
          <p:spPr bwMode="auto">
            <a:xfrm>
              <a:off x="1968" y="345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3" name="Line 106"/>
            <p:cNvSpPr>
              <a:spLocks noChangeShapeType="1"/>
            </p:cNvSpPr>
            <p:nvPr/>
          </p:nvSpPr>
          <p:spPr bwMode="auto">
            <a:xfrm>
              <a:off x="1968" y="3456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4" name="Line 115"/>
            <p:cNvSpPr>
              <a:spLocks noChangeShapeType="1"/>
            </p:cNvSpPr>
            <p:nvPr/>
          </p:nvSpPr>
          <p:spPr bwMode="auto">
            <a:xfrm flipV="1">
              <a:off x="2544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5" name="Line 116"/>
            <p:cNvSpPr>
              <a:spLocks noChangeShapeType="1"/>
            </p:cNvSpPr>
            <p:nvPr/>
          </p:nvSpPr>
          <p:spPr bwMode="auto">
            <a:xfrm>
              <a:off x="2352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6" name="Line 117"/>
            <p:cNvSpPr>
              <a:spLocks noChangeShapeType="1"/>
            </p:cNvSpPr>
            <p:nvPr/>
          </p:nvSpPr>
          <p:spPr bwMode="auto">
            <a:xfrm>
              <a:off x="2352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7" name="Line 118"/>
            <p:cNvSpPr>
              <a:spLocks noChangeShapeType="1"/>
            </p:cNvSpPr>
            <p:nvPr/>
          </p:nvSpPr>
          <p:spPr bwMode="auto">
            <a:xfrm>
              <a:off x="2160" y="3648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8" name="Line 119"/>
            <p:cNvSpPr>
              <a:spLocks noChangeShapeType="1"/>
            </p:cNvSpPr>
            <p:nvPr/>
          </p:nvSpPr>
          <p:spPr bwMode="auto">
            <a:xfrm>
              <a:off x="2160" y="345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9" name="Line 120"/>
            <p:cNvSpPr>
              <a:spLocks noChangeShapeType="1"/>
            </p:cNvSpPr>
            <p:nvPr/>
          </p:nvSpPr>
          <p:spPr bwMode="auto">
            <a:xfrm>
              <a:off x="2544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0" name="Line 121"/>
            <p:cNvSpPr>
              <a:spLocks noChangeShapeType="1"/>
            </p:cNvSpPr>
            <p:nvPr/>
          </p:nvSpPr>
          <p:spPr bwMode="auto">
            <a:xfrm flipV="1">
              <a:off x="2736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1" name="Line 122"/>
            <p:cNvSpPr>
              <a:spLocks noChangeShapeType="1"/>
            </p:cNvSpPr>
            <p:nvPr/>
          </p:nvSpPr>
          <p:spPr bwMode="auto">
            <a:xfrm>
              <a:off x="2736" y="3840"/>
              <a:ext cx="3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2" name="Line 123"/>
            <p:cNvSpPr>
              <a:spLocks noChangeShapeType="1"/>
            </p:cNvSpPr>
            <p:nvPr/>
          </p:nvSpPr>
          <p:spPr bwMode="auto">
            <a:xfrm>
              <a:off x="3120" y="3648"/>
              <a:ext cx="57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3" name="Line 126"/>
            <p:cNvSpPr>
              <a:spLocks noChangeShapeType="1"/>
            </p:cNvSpPr>
            <p:nvPr/>
          </p:nvSpPr>
          <p:spPr bwMode="auto">
            <a:xfrm>
              <a:off x="3120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4" name="Line 129"/>
            <p:cNvSpPr>
              <a:spLocks noChangeShapeType="1"/>
            </p:cNvSpPr>
            <p:nvPr/>
          </p:nvSpPr>
          <p:spPr bwMode="auto">
            <a:xfrm>
              <a:off x="3696" y="364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5" name="Line 130"/>
            <p:cNvSpPr>
              <a:spLocks noChangeShapeType="1"/>
            </p:cNvSpPr>
            <p:nvPr/>
          </p:nvSpPr>
          <p:spPr bwMode="auto">
            <a:xfrm flipV="1">
              <a:off x="3888" y="384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6" name="Line 131"/>
            <p:cNvSpPr>
              <a:spLocks noChangeShapeType="1"/>
            </p:cNvSpPr>
            <p:nvPr/>
          </p:nvSpPr>
          <p:spPr bwMode="auto">
            <a:xfrm>
              <a:off x="3696" y="3840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7" name="Line 132"/>
            <p:cNvSpPr>
              <a:spLocks noChangeShapeType="1"/>
            </p:cNvSpPr>
            <p:nvPr/>
          </p:nvSpPr>
          <p:spPr bwMode="auto">
            <a:xfrm>
              <a:off x="3888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8" name="Line 133"/>
            <p:cNvSpPr>
              <a:spLocks noChangeShapeType="1"/>
            </p:cNvSpPr>
            <p:nvPr/>
          </p:nvSpPr>
          <p:spPr bwMode="auto">
            <a:xfrm>
              <a:off x="1392" y="4032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439" name="Rectangle 438"/>
          <p:cNvSpPr/>
          <p:nvPr/>
        </p:nvSpPr>
        <p:spPr>
          <a:xfrm>
            <a:off x="2590800" y="3422132"/>
            <a:ext cx="3523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1   2    3   4    5   6   7    8   9  10  11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0" name="Line 58"/>
          <p:cNvSpPr>
            <a:spLocks noChangeShapeType="1"/>
          </p:cNvSpPr>
          <p:nvPr/>
        </p:nvSpPr>
        <p:spPr bwMode="auto">
          <a:xfrm flipV="1">
            <a:off x="2438400" y="2230952"/>
            <a:ext cx="0" cy="156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961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3238"/>
            <a:ext cx="7560000" cy="836030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0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Smooth Windows</a:t>
            </a:r>
          </a:p>
        </p:txBody>
      </p:sp>
      <p:sp>
        <p:nvSpPr>
          <p:cNvPr id="113" name="Rectangle 193"/>
          <p:cNvSpPr>
            <a:spLocks noChangeArrowheads="1"/>
          </p:cNvSpPr>
          <p:nvPr/>
        </p:nvSpPr>
        <p:spPr bwMode="auto">
          <a:xfrm>
            <a:off x="1298128" y="5034808"/>
            <a:ext cx="2743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Box-Kernel Estimate</a:t>
            </a:r>
          </a:p>
        </p:txBody>
      </p:sp>
      <p:grpSp>
        <p:nvGrpSpPr>
          <p:cNvPr id="115" name="Group 10"/>
          <p:cNvGrpSpPr>
            <a:grpSpLocks noChangeAspect="1"/>
          </p:cNvGrpSpPr>
          <p:nvPr/>
        </p:nvGrpSpPr>
        <p:grpSpPr>
          <a:xfrm>
            <a:off x="4925930" y="2133600"/>
            <a:ext cx="4141870" cy="3106947"/>
            <a:chOff x="76200" y="1981196"/>
            <a:chExt cx="6042007" cy="4532303"/>
          </a:xfrm>
        </p:grpSpPr>
        <p:pic>
          <p:nvPicPr>
            <p:cNvPr id="116" name="Picture 9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1981196"/>
              <a:ext cx="6042007" cy="45323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17" name="Object 102"/>
            <p:cNvGraphicFramePr>
              <a:graphicFrameLocks noChangeAspect="1"/>
            </p:cNvGraphicFramePr>
            <p:nvPr/>
          </p:nvGraphicFramePr>
          <p:xfrm>
            <a:off x="5638783" y="6019788"/>
            <a:ext cx="254000" cy="280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26720" imgH="139680" progId="Equation.3">
                    <p:embed/>
                  </p:oleObj>
                </mc:Choice>
                <mc:Fallback>
                  <p:oleObj name="Equation" r:id="rId5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8783" y="6019788"/>
                          <a:ext cx="254000" cy="2809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" name="Object 103"/>
            <p:cNvGraphicFramePr>
              <a:graphicFrameLocks noChangeAspect="1"/>
            </p:cNvGraphicFramePr>
            <p:nvPr/>
          </p:nvGraphicFramePr>
          <p:xfrm>
            <a:off x="228600" y="2438395"/>
            <a:ext cx="634998" cy="4349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317160" imgH="215640" progId="Equation.3">
                    <p:embed/>
                  </p:oleObj>
                </mc:Choice>
                <mc:Fallback>
                  <p:oleObj name="Equation" r:id="rId7" imgW="3171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" y="2438395"/>
                          <a:ext cx="634998" cy="4349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" name="Oval 158"/>
            <p:cNvSpPr>
              <a:spLocks noChangeArrowheads="1"/>
            </p:cNvSpPr>
            <p:nvPr/>
          </p:nvSpPr>
          <p:spPr bwMode="auto">
            <a:xfrm>
              <a:off x="1447796" y="5943588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59"/>
            <p:cNvSpPr>
              <a:spLocks noChangeArrowheads="1"/>
            </p:cNvSpPr>
            <p:nvPr/>
          </p:nvSpPr>
          <p:spPr bwMode="auto">
            <a:xfrm>
              <a:off x="1752594" y="5943588"/>
              <a:ext cx="152400" cy="152400"/>
            </a:xfrm>
            <a:prstGeom prst="ellipse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Oval 160"/>
            <p:cNvSpPr>
              <a:spLocks noChangeArrowheads="1"/>
            </p:cNvSpPr>
            <p:nvPr/>
          </p:nvSpPr>
          <p:spPr bwMode="auto">
            <a:xfrm>
              <a:off x="2133594" y="5943588"/>
              <a:ext cx="152400" cy="152400"/>
            </a:xfrm>
            <a:prstGeom prst="ellipse">
              <a:avLst/>
            </a:prstGeom>
            <a:solidFill>
              <a:srgbClr val="3333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Oval 161"/>
            <p:cNvSpPr>
              <a:spLocks noChangeArrowheads="1"/>
            </p:cNvSpPr>
            <p:nvPr/>
          </p:nvSpPr>
          <p:spPr bwMode="auto">
            <a:xfrm>
              <a:off x="3473439" y="5943581"/>
              <a:ext cx="152400" cy="15240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162"/>
            <p:cNvSpPr>
              <a:spLocks noChangeArrowheads="1"/>
            </p:cNvSpPr>
            <p:nvPr/>
          </p:nvSpPr>
          <p:spPr bwMode="auto">
            <a:xfrm>
              <a:off x="4137016" y="5943587"/>
              <a:ext cx="152400" cy="152400"/>
            </a:xfrm>
            <a:prstGeom prst="ellipse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163"/>
            <p:cNvSpPr>
              <a:spLocks noChangeArrowheads="1"/>
            </p:cNvSpPr>
            <p:nvPr/>
          </p:nvSpPr>
          <p:spPr bwMode="auto">
            <a:xfrm>
              <a:off x="4495800" y="5943600"/>
              <a:ext cx="152400" cy="152400"/>
            </a:xfrm>
            <a:prstGeom prst="ellipse">
              <a:avLst/>
            </a:prstGeom>
            <a:solidFill>
              <a:srgbClr val="80008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5" name="Group 462"/>
          <p:cNvGrpSpPr>
            <a:grpSpLocks noChangeAspect="1"/>
          </p:cNvGrpSpPr>
          <p:nvPr/>
        </p:nvGrpSpPr>
        <p:grpSpPr>
          <a:xfrm>
            <a:off x="485376" y="3834658"/>
            <a:ext cx="4762024" cy="1405890"/>
            <a:chOff x="1920875" y="3621088"/>
            <a:chExt cx="5291138" cy="1562100"/>
          </a:xfrm>
        </p:grpSpPr>
        <p:grpSp>
          <p:nvGrpSpPr>
            <p:cNvPr id="126" name="Group 6"/>
            <p:cNvGrpSpPr>
              <a:grpSpLocks/>
            </p:cNvGrpSpPr>
            <p:nvPr/>
          </p:nvGrpSpPr>
          <p:grpSpPr bwMode="auto">
            <a:xfrm>
              <a:off x="2667000" y="4724400"/>
              <a:ext cx="1828800" cy="76200"/>
              <a:chOff x="1776" y="2256"/>
              <a:chExt cx="1152" cy="48"/>
            </a:xfrm>
          </p:grpSpPr>
          <p:grpSp>
            <p:nvGrpSpPr>
              <p:cNvPr id="320" name="Group 7"/>
              <p:cNvGrpSpPr>
                <a:grpSpLocks/>
              </p:cNvGrpSpPr>
              <p:nvPr/>
            </p:nvGrpSpPr>
            <p:grpSpPr bwMode="auto">
              <a:xfrm>
                <a:off x="1776" y="2256"/>
                <a:ext cx="192" cy="48"/>
                <a:chOff x="1776" y="2256"/>
                <a:chExt cx="192" cy="48"/>
              </a:xfrm>
            </p:grpSpPr>
            <p:sp>
              <p:nvSpPr>
                <p:cNvPr id="341" name="Line 8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42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43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321" name="Group 11"/>
              <p:cNvGrpSpPr>
                <a:grpSpLocks/>
              </p:cNvGrpSpPr>
              <p:nvPr/>
            </p:nvGrpSpPr>
            <p:grpSpPr bwMode="auto">
              <a:xfrm>
                <a:off x="1968" y="2256"/>
                <a:ext cx="192" cy="48"/>
                <a:chOff x="1776" y="2256"/>
                <a:chExt cx="192" cy="48"/>
              </a:xfrm>
            </p:grpSpPr>
            <p:sp>
              <p:nvSpPr>
                <p:cNvPr id="338" name="Line 12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39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40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322" name="Group 15"/>
              <p:cNvGrpSpPr>
                <a:grpSpLocks/>
              </p:cNvGrpSpPr>
              <p:nvPr/>
            </p:nvGrpSpPr>
            <p:grpSpPr bwMode="auto">
              <a:xfrm>
                <a:off x="2160" y="2256"/>
                <a:ext cx="192" cy="48"/>
                <a:chOff x="1776" y="2256"/>
                <a:chExt cx="192" cy="48"/>
              </a:xfrm>
            </p:grpSpPr>
            <p:sp>
              <p:nvSpPr>
                <p:cNvPr id="335" name="Line 16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36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37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323" name="Group 19"/>
              <p:cNvGrpSpPr>
                <a:grpSpLocks/>
              </p:cNvGrpSpPr>
              <p:nvPr/>
            </p:nvGrpSpPr>
            <p:grpSpPr bwMode="auto">
              <a:xfrm>
                <a:off x="2352" y="2256"/>
                <a:ext cx="192" cy="48"/>
                <a:chOff x="1776" y="2256"/>
                <a:chExt cx="192" cy="48"/>
              </a:xfrm>
            </p:grpSpPr>
            <p:sp>
              <p:nvSpPr>
                <p:cNvPr id="332" name="Line 20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33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34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324" name="Group 23"/>
              <p:cNvGrpSpPr>
                <a:grpSpLocks/>
              </p:cNvGrpSpPr>
              <p:nvPr/>
            </p:nvGrpSpPr>
            <p:grpSpPr bwMode="auto">
              <a:xfrm>
                <a:off x="2544" y="2256"/>
                <a:ext cx="192" cy="48"/>
                <a:chOff x="1776" y="2256"/>
                <a:chExt cx="192" cy="48"/>
              </a:xfrm>
            </p:grpSpPr>
            <p:sp>
              <p:nvSpPr>
                <p:cNvPr id="329" name="Line 24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30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31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325" name="Group 27"/>
              <p:cNvGrpSpPr>
                <a:grpSpLocks/>
              </p:cNvGrpSpPr>
              <p:nvPr/>
            </p:nvGrpSpPr>
            <p:grpSpPr bwMode="auto">
              <a:xfrm>
                <a:off x="2736" y="2256"/>
                <a:ext cx="192" cy="48"/>
                <a:chOff x="1776" y="2256"/>
                <a:chExt cx="192" cy="48"/>
              </a:xfrm>
            </p:grpSpPr>
            <p:sp>
              <p:nvSpPr>
                <p:cNvPr id="326" name="Line 28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27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28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</p:grpSp>
        <p:grpSp>
          <p:nvGrpSpPr>
            <p:cNvPr id="127" name="Group 31"/>
            <p:cNvGrpSpPr>
              <a:grpSpLocks/>
            </p:cNvGrpSpPr>
            <p:nvPr/>
          </p:nvGrpSpPr>
          <p:grpSpPr bwMode="auto">
            <a:xfrm>
              <a:off x="4495800" y="4724400"/>
              <a:ext cx="1828800" cy="76200"/>
              <a:chOff x="1776" y="2256"/>
              <a:chExt cx="1152" cy="48"/>
            </a:xfrm>
          </p:grpSpPr>
          <p:grpSp>
            <p:nvGrpSpPr>
              <p:cNvPr id="187" name="Group 32"/>
              <p:cNvGrpSpPr>
                <a:grpSpLocks/>
              </p:cNvGrpSpPr>
              <p:nvPr/>
            </p:nvGrpSpPr>
            <p:grpSpPr bwMode="auto">
              <a:xfrm>
                <a:off x="1776" y="2256"/>
                <a:ext cx="192" cy="48"/>
                <a:chOff x="1776" y="2256"/>
                <a:chExt cx="192" cy="48"/>
              </a:xfrm>
            </p:grpSpPr>
            <p:sp>
              <p:nvSpPr>
                <p:cNvPr id="317" name="Line 33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18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19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188" name="Group 36"/>
              <p:cNvGrpSpPr>
                <a:grpSpLocks/>
              </p:cNvGrpSpPr>
              <p:nvPr/>
            </p:nvGrpSpPr>
            <p:grpSpPr bwMode="auto">
              <a:xfrm>
                <a:off x="1968" y="2256"/>
                <a:ext cx="192" cy="48"/>
                <a:chOff x="1776" y="2256"/>
                <a:chExt cx="192" cy="48"/>
              </a:xfrm>
            </p:grpSpPr>
            <p:sp>
              <p:nvSpPr>
                <p:cNvPr id="205" name="Line 37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206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316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189" name="Group 40"/>
              <p:cNvGrpSpPr>
                <a:grpSpLocks/>
              </p:cNvGrpSpPr>
              <p:nvPr/>
            </p:nvGrpSpPr>
            <p:grpSpPr bwMode="auto">
              <a:xfrm>
                <a:off x="2160" y="2256"/>
                <a:ext cx="192" cy="48"/>
                <a:chOff x="1776" y="2256"/>
                <a:chExt cx="192" cy="48"/>
              </a:xfrm>
            </p:grpSpPr>
            <p:sp>
              <p:nvSpPr>
                <p:cNvPr id="202" name="Line 41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20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204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190" name="Group 44"/>
              <p:cNvGrpSpPr>
                <a:grpSpLocks/>
              </p:cNvGrpSpPr>
              <p:nvPr/>
            </p:nvGrpSpPr>
            <p:grpSpPr bwMode="auto">
              <a:xfrm>
                <a:off x="2352" y="2256"/>
                <a:ext cx="192" cy="48"/>
                <a:chOff x="1776" y="2256"/>
                <a:chExt cx="192" cy="48"/>
              </a:xfrm>
            </p:grpSpPr>
            <p:sp>
              <p:nvSpPr>
                <p:cNvPr id="199" name="Line 45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200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201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191" name="Group 48"/>
              <p:cNvGrpSpPr>
                <a:grpSpLocks/>
              </p:cNvGrpSpPr>
              <p:nvPr/>
            </p:nvGrpSpPr>
            <p:grpSpPr bwMode="auto">
              <a:xfrm>
                <a:off x="2544" y="2256"/>
                <a:ext cx="192" cy="48"/>
                <a:chOff x="1776" y="2256"/>
                <a:chExt cx="192" cy="48"/>
              </a:xfrm>
            </p:grpSpPr>
            <p:sp>
              <p:nvSpPr>
                <p:cNvPr id="196" name="Line 49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97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98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192" name="Group 52"/>
              <p:cNvGrpSpPr>
                <a:grpSpLocks/>
              </p:cNvGrpSpPr>
              <p:nvPr/>
            </p:nvGrpSpPr>
            <p:grpSpPr bwMode="auto">
              <a:xfrm>
                <a:off x="2736" y="2256"/>
                <a:ext cx="192" cy="48"/>
                <a:chOff x="1776" y="2256"/>
                <a:chExt cx="192" cy="48"/>
              </a:xfrm>
            </p:grpSpPr>
            <p:sp>
              <p:nvSpPr>
                <p:cNvPr id="193" name="Line 53"/>
                <p:cNvSpPr>
                  <a:spLocks noChangeShapeType="1"/>
                </p:cNvSpPr>
                <p:nvPr/>
              </p:nvSpPr>
              <p:spPr bwMode="auto">
                <a:xfrm>
                  <a:off x="1776" y="2304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94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1776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95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1968" y="2256"/>
                  <a:ext cx="0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</p:grpSp>
        </p:grpSp>
        <p:sp>
          <p:nvSpPr>
            <p:cNvPr id="128" name="Line 56"/>
            <p:cNvSpPr>
              <a:spLocks noChangeShapeType="1"/>
            </p:cNvSpPr>
            <p:nvPr/>
          </p:nvSpPr>
          <p:spPr bwMode="auto">
            <a:xfrm flipH="1">
              <a:off x="1981200" y="4800600"/>
              <a:ext cx="685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9" name="Line 57"/>
            <p:cNvSpPr>
              <a:spLocks noChangeShapeType="1"/>
            </p:cNvSpPr>
            <p:nvPr/>
          </p:nvSpPr>
          <p:spPr bwMode="auto">
            <a:xfrm>
              <a:off x="6324600" y="4800600"/>
              <a:ext cx="609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30" name="Line 58"/>
            <p:cNvSpPr>
              <a:spLocks noChangeShapeType="1"/>
            </p:cNvSpPr>
            <p:nvPr/>
          </p:nvSpPr>
          <p:spPr bwMode="auto">
            <a:xfrm flipV="1">
              <a:off x="2362200" y="3621088"/>
              <a:ext cx="0" cy="1562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31" name="Oval 59"/>
            <p:cNvSpPr>
              <a:spLocks noChangeArrowheads="1"/>
            </p:cNvSpPr>
            <p:nvPr/>
          </p:nvSpPr>
          <p:spPr bwMode="auto">
            <a:xfrm>
              <a:off x="2895600" y="4724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60"/>
            <p:cNvSpPr>
              <a:spLocks noChangeArrowheads="1"/>
            </p:cNvSpPr>
            <p:nvPr/>
          </p:nvSpPr>
          <p:spPr bwMode="auto">
            <a:xfrm>
              <a:off x="3200400" y="4724400"/>
              <a:ext cx="152400" cy="152400"/>
            </a:xfrm>
            <a:prstGeom prst="ellipse">
              <a:avLst/>
            </a:prstGeom>
            <a:solidFill>
              <a:srgbClr val="99CC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61"/>
            <p:cNvSpPr>
              <a:spLocks noChangeArrowheads="1"/>
            </p:cNvSpPr>
            <p:nvPr/>
          </p:nvSpPr>
          <p:spPr bwMode="auto">
            <a:xfrm>
              <a:off x="3505200" y="4724400"/>
              <a:ext cx="152400" cy="152400"/>
            </a:xfrm>
            <a:prstGeom prst="ellipse">
              <a:avLst/>
            </a:prstGeom>
            <a:solidFill>
              <a:srgbClr val="3333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62"/>
            <p:cNvSpPr>
              <a:spLocks noChangeArrowheads="1"/>
            </p:cNvSpPr>
            <p:nvPr/>
          </p:nvSpPr>
          <p:spPr bwMode="auto">
            <a:xfrm>
              <a:off x="4724400" y="4724400"/>
              <a:ext cx="152400" cy="152400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63"/>
            <p:cNvSpPr>
              <a:spLocks noChangeArrowheads="1"/>
            </p:cNvSpPr>
            <p:nvPr/>
          </p:nvSpPr>
          <p:spPr bwMode="auto">
            <a:xfrm>
              <a:off x="5334000" y="47244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64"/>
            <p:cNvSpPr>
              <a:spLocks noChangeArrowheads="1"/>
            </p:cNvSpPr>
            <p:nvPr/>
          </p:nvSpPr>
          <p:spPr bwMode="auto">
            <a:xfrm>
              <a:off x="5638800" y="4724400"/>
              <a:ext cx="152400" cy="152400"/>
            </a:xfrm>
            <a:prstGeom prst="ellipse">
              <a:avLst/>
            </a:prstGeom>
            <a:solidFill>
              <a:srgbClr val="80008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37" name="Object 65"/>
            <p:cNvGraphicFramePr>
              <a:graphicFrameLocks noChangeAspect="1"/>
            </p:cNvGraphicFramePr>
            <p:nvPr/>
          </p:nvGraphicFramePr>
          <p:xfrm>
            <a:off x="6934200" y="4648200"/>
            <a:ext cx="277813" cy="306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26720" imgH="139680" progId="Equation.3">
                    <p:embed/>
                  </p:oleObj>
                </mc:Choice>
                <mc:Fallback>
                  <p:oleObj name="Equation" r:id="rId9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4200" y="4648200"/>
                          <a:ext cx="277813" cy="306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9" name="Group 77"/>
            <p:cNvGrpSpPr>
              <a:grpSpLocks/>
            </p:cNvGrpSpPr>
            <p:nvPr/>
          </p:nvGrpSpPr>
          <p:grpSpPr bwMode="auto">
            <a:xfrm>
              <a:off x="2514600" y="4495800"/>
              <a:ext cx="914400" cy="304800"/>
              <a:chOff x="1584" y="3024"/>
              <a:chExt cx="384" cy="192"/>
            </a:xfrm>
          </p:grpSpPr>
          <p:sp>
            <p:nvSpPr>
              <p:cNvPr id="184" name="Line 74"/>
              <p:cNvSpPr>
                <a:spLocks noChangeShapeType="1"/>
              </p:cNvSpPr>
              <p:nvPr/>
            </p:nvSpPr>
            <p:spPr bwMode="auto">
              <a:xfrm flipV="1">
                <a:off x="1584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85" name="Line 75"/>
              <p:cNvSpPr>
                <a:spLocks noChangeShapeType="1"/>
              </p:cNvSpPr>
              <p:nvPr/>
            </p:nvSpPr>
            <p:spPr bwMode="auto">
              <a:xfrm>
                <a:off x="1584" y="3024"/>
                <a:ext cx="38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86" name="Line 76"/>
              <p:cNvSpPr>
                <a:spLocks noChangeShapeType="1"/>
              </p:cNvSpPr>
              <p:nvPr/>
            </p:nvSpPr>
            <p:spPr bwMode="auto">
              <a:xfrm>
                <a:off x="1968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0" name="Group 78"/>
            <p:cNvGrpSpPr>
              <a:grpSpLocks/>
            </p:cNvGrpSpPr>
            <p:nvPr/>
          </p:nvGrpSpPr>
          <p:grpSpPr bwMode="auto">
            <a:xfrm>
              <a:off x="2819400" y="4495800"/>
              <a:ext cx="914400" cy="304800"/>
              <a:chOff x="1584" y="3024"/>
              <a:chExt cx="384" cy="192"/>
            </a:xfrm>
          </p:grpSpPr>
          <p:sp>
            <p:nvSpPr>
              <p:cNvPr id="181" name="Line 79"/>
              <p:cNvSpPr>
                <a:spLocks noChangeShapeType="1"/>
              </p:cNvSpPr>
              <p:nvPr/>
            </p:nvSpPr>
            <p:spPr bwMode="auto">
              <a:xfrm flipV="1">
                <a:off x="1584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99CC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82" name="Line 80"/>
              <p:cNvSpPr>
                <a:spLocks noChangeShapeType="1"/>
              </p:cNvSpPr>
              <p:nvPr/>
            </p:nvSpPr>
            <p:spPr bwMode="auto">
              <a:xfrm>
                <a:off x="1584" y="3024"/>
                <a:ext cx="384" cy="0"/>
              </a:xfrm>
              <a:prstGeom prst="line">
                <a:avLst/>
              </a:prstGeom>
              <a:noFill/>
              <a:ln w="19050">
                <a:solidFill>
                  <a:srgbClr val="99CC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83" name="Line 81"/>
              <p:cNvSpPr>
                <a:spLocks noChangeShapeType="1"/>
              </p:cNvSpPr>
              <p:nvPr/>
            </p:nvSpPr>
            <p:spPr bwMode="auto">
              <a:xfrm>
                <a:off x="1968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99CC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1" name="Group 82"/>
            <p:cNvGrpSpPr>
              <a:grpSpLocks/>
            </p:cNvGrpSpPr>
            <p:nvPr/>
          </p:nvGrpSpPr>
          <p:grpSpPr bwMode="auto">
            <a:xfrm>
              <a:off x="3124200" y="4495800"/>
              <a:ext cx="914400" cy="304800"/>
              <a:chOff x="1584" y="3024"/>
              <a:chExt cx="384" cy="192"/>
            </a:xfrm>
          </p:grpSpPr>
          <p:sp>
            <p:nvSpPr>
              <p:cNvPr id="178" name="Line 83"/>
              <p:cNvSpPr>
                <a:spLocks noChangeShapeType="1"/>
              </p:cNvSpPr>
              <p:nvPr/>
            </p:nvSpPr>
            <p:spPr bwMode="auto">
              <a:xfrm flipV="1">
                <a:off x="1584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79" name="Line 84"/>
              <p:cNvSpPr>
                <a:spLocks noChangeShapeType="1"/>
              </p:cNvSpPr>
              <p:nvPr/>
            </p:nvSpPr>
            <p:spPr bwMode="auto">
              <a:xfrm>
                <a:off x="1584" y="3024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80" name="Line 85"/>
              <p:cNvSpPr>
                <a:spLocks noChangeShapeType="1"/>
              </p:cNvSpPr>
              <p:nvPr/>
            </p:nvSpPr>
            <p:spPr bwMode="auto">
              <a:xfrm>
                <a:off x="1968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2" name="Group 86"/>
            <p:cNvGrpSpPr>
              <a:grpSpLocks/>
            </p:cNvGrpSpPr>
            <p:nvPr/>
          </p:nvGrpSpPr>
          <p:grpSpPr bwMode="auto">
            <a:xfrm>
              <a:off x="4343400" y="4495800"/>
              <a:ext cx="914400" cy="304800"/>
              <a:chOff x="1584" y="3024"/>
              <a:chExt cx="384" cy="192"/>
            </a:xfrm>
          </p:grpSpPr>
          <p:sp>
            <p:nvSpPr>
              <p:cNvPr id="175" name="Line 87"/>
              <p:cNvSpPr>
                <a:spLocks noChangeShapeType="1"/>
              </p:cNvSpPr>
              <p:nvPr/>
            </p:nvSpPr>
            <p:spPr bwMode="auto">
              <a:xfrm flipV="1">
                <a:off x="1584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99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76" name="Line 88"/>
              <p:cNvSpPr>
                <a:spLocks noChangeShapeType="1"/>
              </p:cNvSpPr>
              <p:nvPr/>
            </p:nvSpPr>
            <p:spPr bwMode="auto">
              <a:xfrm>
                <a:off x="1584" y="3024"/>
                <a:ext cx="384" cy="0"/>
              </a:xfrm>
              <a:prstGeom prst="line">
                <a:avLst/>
              </a:prstGeom>
              <a:noFill/>
              <a:ln w="19050">
                <a:solidFill>
                  <a:srgbClr val="99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77" name="Line 89"/>
              <p:cNvSpPr>
                <a:spLocks noChangeShapeType="1"/>
              </p:cNvSpPr>
              <p:nvPr/>
            </p:nvSpPr>
            <p:spPr bwMode="auto">
              <a:xfrm>
                <a:off x="1968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99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3" name="Group 90"/>
            <p:cNvGrpSpPr>
              <a:grpSpLocks/>
            </p:cNvGrpSpPr>
            <p:nvPr/>
          </p:nvGrpSpPr>
          <p:grpSpPr bwMode="auto">
            <a:xfrm>
              <a:off x="4953000" y="4495800"/>
              <a:ext cx="914400" cy="304800"/>
              <a:chOff x="1584" y="3024"/>
              <a:chExt cx="384" cy="192"/>
            </a:xfrm>
          </p:grpSpPr>
          <p:sp>
            <p:nvSpPr>
              <p:cNvPr id="172" name="Line 91"/>
              <p:cNvSpPr>
                <a:spLocks noChangeShapeType="1"/>
              </p:cNvSpPr>
              <p:nvPr/>
            </p:nvSpPr>
            <p:spPr bwMode="auto">
              <a:xfrm flipV="1">
                <a:off x="1584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73" name="Line 92"/>
              <p:cNvSpPr>
                <a:spLocks noChangeShapeType="1"/>
              </p:cNvSpPr>
              <p:nvPr/>
            </p:nvSpPr>
            <p:spPr bwMode="auto">
              <a:xfrm>
                <a:off x="1584" y="3024"/>
                <a:ext cx="384" cy="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74" name="Line 93"/>
              <p:cNvSpPr>
                <a:spLocks noChangeShapeType="1"/>
              </p:cNvSpPr>
              <p:nvPr/>
            </p:nvSpPr>
            <p:spPr bwMode="auto">
              <a:xfrm>
                <a:off x="1968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44" name="Group 94"/>
            <p:cNvGrpSpPr>
              <a:grpSpLocks/>
            </p:cNvGrpSpPr>
            <p:nvPr/>
          </p:nvGrpSpPr>
          <p:grpSpPr bwMode="auto">
            <a:xfrm>
              <a:off x="5257800" y="4495800"/>
              <a:ext cx="914400" cy="304800"/>
              <a:chOff x="1584" y="3024"/>
              <a:chExt cx="384" cy="192"/>
            </a:xfrm>
          </p:grpSpPr>
          <p:sp>
            <p:nvSpPr>
              <p:cNvPr id="169" name="Line 95"/>
              <p:cNvSpPr>
                <a:spLocks noChangeShapeType="1"/>
              </p:cNvSpPr>
              <p:nvPr/>
            </p:nvSpPr>
            <p:spPr bwMode="auto">
              <a:xfrm flipV="1">
                <a:off x="1584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70" name="Line 96"/>
              <p:cNvSpPr>
                <a:spLocks noChangeShapeType="1"/>
              </p:cNvSpPr>
              <p:nvPr/>
            </p:nvSpPr>
            <p:spPr bwMode="auto">
              <a:xfrm>
                <a:off x="1584" y="3024"/>
                <a:ext cx="384" cy="0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71" name="Line 97"/>
              <p:cNvSpPr>
                <a:spLocks noChangeShapeType="1"/>
              </p:cNvSpPr>
              <p:nvPr/>
            </p:nvSpPr>
            <p:spPr bwMode="auto">
              <a:xfrm>
                <a:off x="1968" y="3024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8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aphicFrame>
          <p:nvGraphicFramePr>
            <p:cNvPr id="145" name="Object 98"/>
            <p:cNvGraphicFramePr>
              <a:graphicFrameLocks noChangeAspect="1"/>
            </p:cNvGraphicFramePr>
            <p:nvPr/>
          </p:nvGraphicFramePr>
          <p:xfrm>
            <a:off x="1920875" y="4114800"/>
            <a:ext cx="365125" cy="709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03040" imgH="393480" progId="Equation.3">
                    <p:embed/>
                  </p:oleObj>
                </mc:Choice>
                <mc:Fallback>
                  <p:oleObj name="Equation" r:id="rId11" imgW="20304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875" y="4114800"/>
                          <a:ext cx="365125" cy="709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Line 99"/>
            <p:cNvSpPr>
              <a:spLocks noChangeShapeType="1"/>
            </p:cNvSpPr>
            <p:nvPr/>
          </p:nvSpPr>
          <p:spPr bwMode="auto">
            <a:xfrm>
              <a:off x="2362200" y="4495800"/>
              <a:ext cx="76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grpSp>
          <p:nvGrpSpPr>
            <p:cNvPr id="147" name="Group 134"/>
            <p:cNvGrpSpPr>
              <a:grpSpLocks/>
            </p:cNvGrpSpPr>
            <p:nvPr/>
          </p:nvGrpSpPr>
          <p:grpSpPr bwMode="auto">
            <a:xfrm>
              <a:off x="2209800" y="3886200"/>
              <a:ext cx="4267200" cy="914400"/>
              <a:chOff x="1392" y="3456"/>
              <a:chExt cx="2688" cy="576"/>
            </a:xfrm>
          </p:grpSpPr>
          <p:sp>
            <p:nvSpPr>
              <p:cNvPr id="148" name="Line 101"/>
              <p:cNvSpPr>
                <a:spLocks noChangeShapeType="1"/>
              </p:cNvSpPr>
              <p:nvPr/>
            </p:nvSpPr>
            <p:spPr bwMode="auto">
              <a:xfrm flipV="1">
                <a:off x="1584" y="384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49" name="Line 102"/>
              <p:cNvSpPr>
                <a:spLocks noChangeShapeType="1"/>
              </p:cNvSpPr>
              <p:nvPr/>
            </p:nvSpPr>
            <p:spPr bwMode="auto">
              <a:xfrm>
                <a:off x="1584" y="3840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0" name="Line 103"/>
              <p:cNvSpPr>
                <a:spLocks noChangeShapeType="1"/>
              </p:cNvSpPr>
              <p:nvPr/>
            </p:nvSpPr>
            <p:spPr bwMode="auto">
              <a:xfrm>
                <a:off x="1776" y="3648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1" name="Line 104"/>
              <p:cNvSpPr>
                <a:spLocks noChangeShapeType="1"/>
              </p:cNvSpPr>
              <p:nvPr/>
            </p:nvSpPr>
            <p:spPr bwMode="auto">
              <a:xfrm>
                <a:off x="1776" y="3648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2" name="Line 105"/>
              <p:cNvSpPr>
                <a:spLocks noChangeShapeType="1"/>
              </p:cNvSpPr>
              <p:nvPr/>
            </p:nvSpPr>
            <p:spPr bwMode="auto">
              <a:xfrm>
                <a:off x="1968" y="3456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3" name="Line 106"/>
              <p:cNvSpPr>
                <a:spLocks noChangeShapeType="1"/>
              </p:cNvSpPr>
              <p:nvPr/>
            </p:nvSpPr>
            <p:spPr bwMode="auto">
              <a:xfrm>
                <a:off x="1968" y="3456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4" name="Line 115"/>
              <p:cNvSpPr>
                <a:spLocks noChangeShapeType="1"/>
              </p:cNvSpPr>
              <p:nvPr/>
            </p:nvSpPr>
            <p:spPr bwMode="auto">
              <a:xfrm flipV="1">
                <a:off x="2544" y="384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5" name="Line 116"/>
              <p:cNvSpPr>
                <a:spLocks noChangeShapeType="1"/>
              </p:cNvSpPr>
              <p:nvPr/>
            </p:nvSpPr>
            <p:spPr bwMode="auto">
              <a:xfrm>
                <a:off x="2352" y="3840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6" name="Line 117"/>
              <p:cNvSpPr>
                <a:spLocks noChangeShapeType="1"/>
              </p:cNvSpPr>
              <p:nvPr/>
            </p:nvSpPr>
            <p:spPr bwMode="auto">
              <a:xfrm>
                <a:off x="2352" y="3648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7" name="Line 118"/>
              <p:cNvSpPr>
                <a:spLocks noChangeShapeType="1"/>
              </p:cNvSpPr>
              <p:nvPr/>
            </p:nvSpPr>
            <p:spPr bwMode="auto">
              <a:xfrm>
                <a:off x="2160" y="3648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8" name="Line 119"/>
              <p:cNvSpPr>
                <a:spLocks noChangeShapeType="1"/>
              </p:cNvSpPr>
              <p:nvPr/>
            </p:nvSpPr>
            <p:spPr bwMode="auto">
              <a:xfrm>
                <a:off x="2160" y="3456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59" name="Line 120"/>
              <p:cNvSpPr>
                <a:spLocks noChangeShapeType="1"/>
              </p:cNvSpPr>
              <p:nvPr/>
            </p:nvSpPr>
            <p:spPr bwMode="auto">
              <a:xfrm>
                <a:off x="2544" y="4032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0" name="Line 121"/>
              <p:cNvSpPr>
                <a:spLocks noChangeShapeType="1"/>
              </p:cNvSpPr>
              <p:nvPr/>
            </p:nvSpPr>
            <p:spPr bwMode="auto">
              <a:xfrm flipV="1">
                <a:off x="2736" y="384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1" name="Line 122"/>
              <p:cNvSpPr>
                <a:spLocks noChangeShapeType="1"/>
              </p:cNvSpPr>
              <p:nvPr/>
            </p:nvSpPr>
            <p:spPr bwMode="auto">
              <a:xfrm>
                <a:off x="2736" y="3840"/>
                <a:ext cx="38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2" name="Line 123"/>
              <p:cNvSpPr>
                <a:spLocks noChangeShapeType="1"/>
              </p:cNvSpPr>
              <p:nvPr/>
            </p:nvSpPr>
            <p:spPr bwMode="auto">
              <a:xfrm>
                <a:off x="3120" y="3648"/>
                <a:ext cx="5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3" name="Line 126"/>
              <p:cNvSpPr>
                <a:spLocks noChangeShapeType="1"/>
              </p:cNvSpPr>
              <p:nvPr/>
            </p:nvSpPr>
            <p:spPr bwMode="auto">
              <a:xfrm>
                <a:off x="3120" y="3648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4" name="Line 129"/>
              <p:cNvSpPr>
                <a:spLocks noChangeShapeType="1"/>
              </p:cNvSpPr>
              <p:nvPr/>
            </p:nvSpPr>
            <p:spPr bwMode="auto">
              <a:xfrm>
                <a:off x="3696" y="3648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5" name="Line 130"/>
              <p:cNvSpPr>
                <a:spLocks noChangeShapeType="1"/>
              </p:cNvSpPr>
              <p:nvPr/>
            </p:nvSpPr>
            <p:spPr bwMode="auto">
              <a:xfrm flipV="1">
                <a:off x="3888" y="384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6" name="Line 131"/>
              <p:cNvSpPr>
                <a:spLocks noChangeShapeType="1"/>
              </p:cNvSpPr>
              <p:nvPr/>
            </p:nvSpPr>
            <p:spPr bwMode="auto">
              <a:xfrm>
                <a:off x="3696" y="3840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7" name="Line 132"/>
              <p:cNvSpPr>
                <a:spLocks noChangeShapeType="1"/>
              </p:cNvSpPr>
              <p:nvPr/>
            </p:nvSpPr>
            <p:spPr bwMode="auto">
              <a:xfrm>
                <a:off x="3888" y="4032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8" name="Line 133"/>
              <p:cNvSpPr>
                <a:spLocks noChangeShapeType="1"/>
              </p:cNvSpPr>
              <p:nvPr/>
            </p:nvSpPr>
            <p:spPr bwMode="auto">
              <a:xfrm>
                <a:off x="1392" y="4032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114" name="Rectangle 193"/>
          <p:cNvSpPr>
            <a:spLocks noChangeArrowheads="1"/>
          </p:cNvSpPr>
          <p:nvPr/>
        </p:nvSpPr>
        <p:spPr bwMode="auto">
          <a:xfrm>
            <a:off x="5499701" y="5034808"/>
            <a:ext cx="34020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Gaussian-Kernel Estimate</a:t>
            </a:r>
          </a:p>
        </p:txBody>
      </p:sp>
      <p:sp>
        <p:nvSpPr>
          <p:cNvPr id="3" name="Rectangle 2"/>
          <p:cNvSpPr/>
          <p:nvPr/>
        </p:nvSpPr>
        <p:spPr>
          <a:xfrm>
            <a:off x="5647864" y="2174130"/>
            <a:ext cx="3091285" cy="2171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 rot="16200000">
            <a:off x="7449769" y="3340391"/>
            <a:ext cx="2549659" cy="2171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14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Convergence Conditions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72"/>
          <a:stretch/>
        </p:blipFill>
        <p:spPr>
          <a:xfrm>
            <a:off x="457200" y="1417639"/>
            <a:ext cx="8280000" cy="5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96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Convergence Conditions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24"/>
          <a:stretch/>
        </p:blipFill>
        <p:spPr>
          <a:xfrm>
            <a:off x="457200" y="1417638"/>
            <a:ext cx="8280000" cy="10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41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Convergence Conditions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44"/>
          <a:stretch/>
        </p:blipFill>
        <p:spPr>
          <a:xfrm>
            <a:off x="457200" y="1417638"/>
            <a:ext cx="8280000" cy="31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66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Convergence Conditions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80"/>
          <a:stretch/>
        </p:blipFill>
        <p:spPr>
          <a:xfrm>
            <a:off x="457200" y="1417638"/>
            <a:ext cx="8280000" cy="35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96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80000" cy="41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Convergence Conditions</a:t>
            </a:r>
          </a:p>
        </p:txBody>
      </p:sp>
    </p:spTree>
    <p:extLst>
      <p:ext uri="{BB962C8B-B14F-4D97-AF65-F5344CB8AC3E}">
        <p14:creationId xmlns:p14="http://schemas.microsoft.com/office/powerpoint/2010/main" val="82620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9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N(0, 1) Window to Estimate N(0, 1)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61" y="3160650"/>
            <a:ext cx="1621396" cy="3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9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9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N(0, 1) Window to Estimate N(0,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810"/>
          <a:stretch/>
        </p:blipFill>
        <p:spPr>
          <a:xfrm>
            <a:off x="832263" y="883767"/>
            <a:ext cx="6193416" cy="58661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529" y="1513117"/>
            <a:ext cx="5656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8032" y="2831848"/>
            <a:ext cx="6826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535" y="4216762"/>
            <a:ext cx="79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N=100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6179" y="5762145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N=∞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9393" y="878521"/>
            <a:ext cx="6158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5324" y="878521"/>
            <a:ext cx="7911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=0.5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8818" y="878521"/>
            <a:ext cx="7911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=0.1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61" y="3160650"/>
            <a:ext cx="1621396" cy="3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4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11B4-268B-604F-8AB2-E420F790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B6999-B93F-124B-9F35-E9ACBB83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Discriminative Classifier p(y | x, w): Logistic Regression</a:t>
            </a:r>
          </a:p>
          <a:p>
            <a:r>
              <a:rPr lang="en-US" sz="2600" dirty="0"/>
              <a:t>Numerical optimization</a:t>
            </a:r>
          </a:p>
          <a:p>
            <a:pPr lvl="1"/>
            <a:r>
              <a:rPr lang="en-US" sz="2600" dirty="0"/>
              <a:t>Gradient descent</a:t>
            </a:r>
          </a:p>
          <a:p>
            <a:pPr lvl="1"/>
            <a:r>
              <a:rPr lang="en-US" sz="2600" dirty="0"/>
              <a:t>Newton’s method</a:t>
            </a:r>
          </a:p>
          <a:p>
            <a:pPr lvl="1"/>
            <a:r>
              <a:rPr lang="en-US" sz="2600" dirty="0"/>
              <a:t>Hessian positive definite everywhere =&gt; cost function convex =&gt; unique global minimum and every local minimum is global minimum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34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74" y="1337483"/>
            <a:ext cx="5903997" cy="5142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25" y="-14419"/>
            <a:ext cx="8900791" cy="1143000"/>
          </a:xfrm>
        </p:spPr>
        <p:txBody>
          <a:bodyPr>
            <a:normAutofit/>
          </a:bodyPr>
          <a:lstStyle/>
          <a:p>
            <a:r>
              <a:rPr lang="en-US" sz="3400" dirty="0"/>
              <a:t>N(0, 1) Window to Estimate Bimodal Distribution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6529" y="1513117"/>
            <a:ext cx="5656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8032" y="2831848"/>
            <a:ext cx="6826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535" y="4216762"/>
            <a:ext cx="79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N=256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6179" y="5600025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N=∞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9393" y="878521"/>
            <a:ext cx="6158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5324" y="878521"/>
            <a:ext cx="7911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=0.5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8818" y="878521"/>
            <a:ext cx="7911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=0.2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61" y="3160650"/>
            <a:ext cx="1621396" cy="3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25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Setting Window Size h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611"/>
          <a:stretch/>
        </p:blipFill>
        <p:spPr>
          <a:xfrm>
            <a:off x="424063" y="1417639"/>
            <a:ext cx="8280000" cy="106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7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Setting Window Size h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864"/>
          <a:stretch/>
        </p:blipFill>
        <p:spPr>
          <a:xfrm>
            <a:off x="424063" y="1417639"/>
            <a:ext cx="8280000" cy="19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3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Setting Window Size h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87"/>
          <a:stretch/>
        </p:blipFill>
        <p:spPr>
          <a:xfrm>
            <a:off x="424063" y="1417639"/>
            <a:ext cx="8280000" cy="23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71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Setting Window Size h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4"/>
          <a:stretch/>
        </p:blipFill>
        <p:spPr>
          <a:xfrm>
            <a:off x="424063" y="1417639"/>
            <a:ext cx="8280000" cy="28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09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Setting Window Size h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0"/>
          <a:stretch/>
        </p:blipFill>
        <p:spPr>
          <a:xfrm>
            <a:off x="424063" y="1417639"/>
            <a:ext cx="8280000" cy="32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1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3" y="1417638"/>
            <a:ext cx="8280000" cy="3515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Setting Window Size h</a:t>
            </a:r>
          </a:p>
        </p:txBody>
      </p:sp>
    </p:spTree>
    <p:extLst>
      <p:ext uri="{BB962C8B-B14F-4D97-AF65-F5344CB8AC3E}">
        <p14:creationId xmlns:p14="http://schemas.microsoft.com/office/powerpoint/2010/main" val="3305517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Non-parametric Density Estimation: KNN</a:t>
            </a:r>
          </a:p>
        </p:txBody>
      </p:sp>
    </p:spTree>
    <p:extLst>
      <p:ext uri="{BB962C8B-B14F-4D97-AF65-F5344CB8AC3E}">
        <p14:creationId xmlns:p14="http://schemas.microsoft.com/office/powerpoint/2010/main" val="4141177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58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663" y="274638"/>
            <a:ext cx="84455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K-Nearest Neighbors (KNN) Density Estimation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85"/>
          <a:stretch/>
        </p:blipFill>
        <p:spPr>
          <a:xfrm>
            <a:off x="430413" y="1417638"/>
            <a:ext cx="8280000" cy="14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90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59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7663" y="274638"/>
            <a:ext cx="84455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K-Nearest Neighbors (KNN) Density Estimation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27"/>
          <a:stretch/>
        </p:blipFill>
        <p:spPr>
          <a:xfrm>
            <a:off x="430413" y="1417638"/>
            <a:ext cx="8280000" cy="22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11B4-268B-604F-8AB2-E420F790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B6999-B93F-124B-9F35-E9ACBB83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r>
              <a:rPr lang="en-US" sz="2600" dirty="0"/>
              <a:t>Discriminative Classifier p(y | x, w): Logistic Regression</a:t>
            </a:r>
          </a:p>
          <a:p>
            <a:r>
              <a:rPr lang="en-US" sz="2600" dirty="0"/>
              <a:t>Numerical optimization</a:t>
            </a:r>
          </a:p>
          <a:p>
            <a:pPr lvl="1"/>
            <a:r>
              <a:rPr lang="en-US" sz="2600" dirty="0"/>
              <a:t>Gradient descent</a:t>
            </a:r>
          </a:p>
          <a:p>
            <a:pPr lvl="1"/>
            <a:r>
              <a:rPr lang="en-US" sz="2600" dirty="0"/>
              <a:t>Newton’s method</a:t>
            </a:r>
          </a:p>
          <a:p>
            <a:pPr lvl="1"/>
            <a:r>
              <a:rPr lang="en-US" sz="2600" dirty="0"/>
              <a:t>Hessian positive definite everywhere =&gt; cost function convex =&gt; unique global minimum and every local minimum is global minimum</a:t>
            </a:r>
          </a:p>
          <a:p>
            <a:r>
              <a:rPr lang="en-US" sz="2600" dirty="0"/>
              <a:t>Logistic regression</a:t>
            </a:r>
          </a:p>
          <a:p>
            <a:pPr lvl="1"/>
            <a:r>
              <a:rPr lang="en-US" sz="2600" dirty="0"/>
              <a:t>NLL is convex – optimize with Newton’s method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89920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60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663" y="274638"/>
            <a:ext cx="84455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K-Nearest Neighbors (KNN) Density Estimation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3" y="1417638"/>
            <a:ext cx="8280000" cy="30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27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NN_inpu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3" y="4095000"/>
            <a:ext cx="8280000" cy="258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366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Example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91"/>
          <a:stretch/>
        </p:blipFill>
        <p:spPr>
          <a:xfrm>
            <a:off x="290715" y="909635"/>
            <a:ext cx="6911078" cy="3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817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KNN_output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3" y="4095000"/>
            <a:ext cx="8280000" cy="25852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9366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Example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34"/>
          <a:stretch/>
        </p:blipFill>
        <p:spPr>
          <a:xfrm>
            <a:off x="290715" y="909635"/>
            <a:ext cx="6911078" cy="79216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562100" y="4940300"/>
            <a:ext cx="28702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05100" y="4495800"/>
            <a:ext cx="65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8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432300" y="4940300"/>
            <a:ext cx="0" cy="89323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562100" y="4940300"/>
            <a:ext cx="0" cy="89323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699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NN_output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3" y="4049000"/>
            <a:ext cx="8280000" cy="26312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9366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Example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22"/>
          <a:stretch/>
        </p:blipFill>
        <p:spPr>
          <a:xfrm>
            <a:off x="290715" y="909635"/>
            <a:ext cx="6911078" cy="132556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715281" y="4940300"/>
            <a:ext cx="711199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27947" y="4508500"/>
            <a:ext cx="65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2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719514" y="4940300"/>
            <a:ext cx="0" cy="89323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32300" y="4940300"/>
            <a:ext cx="0" cy="89323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5748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NN_output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3" y="4049000"/>
            <a:ext cx="8280000" cy="263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9366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Example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29"/>
          <a:stretch/>
        </p:blipFill>
        <p:spPr>
          <a:xfrm>
            <a:off x="290715" y="909635"/>
            <a:ext cx="6911078" cy="180816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359680" y="552450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37447" y="5092700"/>
            <a:ext cx="65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3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4426480" y="5524500"/>
            <a:ext cx="5820" cy="35136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375027" y="5583767"/>
            <a:ext cx="5820" cy="35136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332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NN_output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3" y="4049000"/>
            <a:ext cx="8280000" cy="26312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9366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Example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27"/>
          <a:stretch/>
        </p:blipFill>
        <p:spPr>
          <a:xfrm>
            <a:off x="290715" y="909635"/>
            <a:ext cx="6911078" cy="231616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712120" y="552450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06821" y="5092700"/>
            <a:ext cx="65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3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3712120" y="5541434"/>
            <a:ext cx="7394" cy="309034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771526" y="5541434"/>
            <a:ext cx="7394" cy="309034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05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5" y="909634"/>
            <a:ext cx="6911078" cy="3135335"/>
          </a:xfrm>
          <a:prstGeom prst="rect">
            <a:avLst/>
          </a:prstGeom>
        </p:spPr>
      </p:pic>
      <p:pic>
        <p:nvPicPr>
          <p:cNvPr id="3" name="Picture 2" descr="KNN_output_final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3" y="4049000"/>
            <a:ext cx="8280000" cy="26312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9366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Example</a:t>
            </a:r>
          </a:p>
        </p:txBody>
      </p:sp>
    </p:spTree>
    <p:extLst>
      <p:ext uri="{BB962C8B-B14F-4D97-AF65-F5344CB8AC3E}">
        <p14:creationId xmlns:p14="http://schemas.microsoft.com/office/powerpoint/2010/main" val="3474298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207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Estimating N(0, 1) and Bi-modal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67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471" t="74888"/>
          <a:stretch/>
        </p:blipFill>
        <p:spPr>
          <a:xfrm>
            <a:off x="1847858" y="5295900"/>
            <a:ext cx="4114201" cy="14012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41877" y="1513117"/>
            <a:ext cx="5656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3380" y="2938143"/>
            <a:ext cx="6826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N=16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24883" y="4171341"/>
            <a:ext cx="79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N=256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01527" y="5604499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N=∞</a:t>
            </a:r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51" y="2694964"/>
            <a:ext cx="1955800" cy="96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91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207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Estimating N(0, 1) and Bi-modal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71"/>
          <a:stretch/>
        </p:blipFill>
        <p:spPr>
          <a:xfrm>
            <a:off x="1847858" y="1117146"/>
            <a:ext cx="4114201" cy="55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1877" y="1513117"/>
            <a:ext cx="5656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3380" y="2938143"/>
            <a:ext cx="6826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4883" y="4171341"/>
            <a:ext cx="79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N=256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1527" y="5604499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N=∞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51" y="2694964"/>
            <a:ext cx="1955800" cy="9676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48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207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Estimating N(0, 1) and Bi-modal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71"/>
          <a:stretch/>
        </p:blipFill>
        <p:spPr>
          <a:xfrm>
            <a:off x="1847858" y="1117146"/>
            <a:ext cx="4114201" cy="55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1877" y="1513117"/>
            <a:ext cx="5656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3380" y="2938143"/>
            <a:ext cx="6826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4883" y="4171341"/>
            <a:ext cx="79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N=256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1527" y="5604499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N=∞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51" y="2694964"/>
            <a:ext cx="1955800" cy="9676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0EA-E314-DD47-BB8D-9FCCD5DE16EE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93136" y="4253505"/>
            <a:ext cx="27492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Results do not look very impressive. For density estimation, most people use </a:t>
            </a:r>
            <a:r>
              <a:rPr lang="en-US" dirty="0" err="1">
                <a:solidFill>
                  <a:srgbClr val="0000FF"/>
                </a:solidFill>
              </a:rPr>
              <a:t>Parzen’s</a:t>
            </a:r>
            <a:r>
              <a:rPr lang="en-US" dirty="0">
                <a:solidFill>
                  <a:srgbClr val="0000FF"/>
                </a:solidFill>
              </a:rPr>
              <a:t> approach. But KNN used for classification instead (see later slides)</a:t>
            </a:r>
          </a:p>
        </p:txBody>
      </p:sp>
    </p:spTree>
    <p:extLst>
      <p:ext uri="{BB962C8B-B14F-4D97-AF65-F5344CB8AC3E}">
        <p14:creationId xmlns:p14="http://schemas.microsoft.com/office/powerpoint/2010/main" val="18027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11B4-268B-604F-8AB2-E420F790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B6999-B93F-124B-9F35-E9ACBB83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Discriminative Classifier p(y | x, w): Logistic Regression</a:t>
            </a:r>
          </a:p>
          <a:p>
            <a:r>
              <a:rPr lang="en-US" sz="2600" dirty="0"/>
              <a:t>Numerical optimization</a:t>
            </a:r>
          </a:p>
          <a:p>
            <a:pPr lvl="1"/>
            <a:r>
              <a:rPr lang="en-US" sz="2600" dirty="0"/>
              <a:t>Gradient descent</a:t>
            </a:r>
          </a:p>
          <a:p>
            <a:pPr lvl="1"/>
            <a:r>
              <a:rPr lang="en-US" sz="2600" dirty="0"/>
              <a:t>Newton’s method</a:t>
            </a:r>
          </a:p>
          <a:p>
            <a:pPr lvl="1"/>
            <a:r>
              <a:rPr lang="en-US" sz="2600" dirty="0"/>
              <a:t>Hessian positive definite everywhere =&gt; cost function convex =&gt; unique global minimum and every local minimum is global minimum</a:t>
            </a:r>
          </a:p>
          <a:p>
            <a:r>
              <a:rPr lang="en-US" sz="2600" dirty="0"/>
              <a:t>Logistic regression</a:t>
            </a:r>
          </a:p>
          <a:p>
            <a:pPr lvl="1"/>
            <a:r>
              <a:rPr lang="en-US" sz="2600" dirty="0"/>
              <a:t>NLL is convex – optimize with Newton’s method</a:t>
            </a:r>
          </a:p>
          <a:p>
            <a:pPr lvl="1"/>
            <a:r>
              <a:rPr lang="en-US" sz="2600" dirty="0"/>
              <a:t>Bias term</a:t>
            </a:r>
          </a:p>
          <a:p>
            <a:pPr lvl="1"/>
            <a:r>
              <a:rPr lang="en-US" sz="2600" dirty="0"/>
              <a:t>Regularization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1806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3" y="1417638"/>
            <a:ext cx="8280000" cy="34947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Setting # Neighbors K</a:t>
            </a:r>
          </a:p>
        </p:txBody>
      </p:sp>
    </p:spTree>
    <p:extLst>
      <p:ext uri="{BB962C8B-B14F-4D97-AF65-F5344CB8AC3E}">
        <p14:creationId xmlns:p14="http://schemas.microsoft.com/office/powerpoint/2010/main" val="35318359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Non-parametric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166110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E7975-097C-DD4A-BA50-289838EA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81"/>
          <a:stretch/>
        </p:blipFill>
        <p:spPr>
          <a:xfrm>
            <a:off x="228600" y="1234397"/>
            <a:ext cx="8686800" cy="4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513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76EA9-ED26-2E4A-B8F2-59916B4CF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19"/>
          <a:stretch/>
        </p:blipFill>
        <p:spPr>
          <a:xfrm>
            <a:off x="228600" y="1234396"/>
            <a:ext cx="8686800" cy="9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746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1A878-5C07-FA46-8D33-ABC611F72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225"/>
          <a:stretch/>
        </p:blipFill>
        <p:spPr>
          <a:xfrm>
            <a:off x="228600" y="1234396"/>
            <a:ext cx="8686800" cy="13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01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1A878-5C07-FA46-8D33-ABC611F72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434"/>
          <a:stretch/>
        </p:blipFill>
        <p:spPr>
          <a:xfrm>
            <a:off x="228600" y="1234396"/>
            <a:ext cx="8686800" cy="19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63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DFA7C6-4E66-314E-B54F-F9789BC2B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14"/>
          <a:stretch/>
        </p:blipFill>
        <p:spPr>
          <a:xfrm>
            <a:off x="228600" y="1234396"/>
            <a:ext cx="8686800" cy="25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Classification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89646A-DAF7-4944-8902-04E9128063E3}"/>
              </a:ext>
            </a:extLst>
          </p:cNvPr>
          <p:cNvSpPr/>
          <p:nvPr/>
        </p:nvSpPr>
        <p:spPr>
          <a:xfrm>
            <a:off x="5096656" y="3043003"/>
            <a:ext cx="3818744" cy="10942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040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15D30-F3EE-BA48-BB4E-443CE5B1E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14"/>
          <a:stretch/>
        </p:blipFill>
        <p:spPr>
          <a:xfrm>
            <a:off x="228600" y="1234396"/>
            <a:ext cx="8686800" cy="25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82488-9C36-F64D-9BF2-F2BC46F85A4E}"/>
              </a:ext>
            </a:extLst>
          </p:cNvPr>
          <p:cNvSpPr/>
          <p:nvPr/>
        </p:nvSpPr>
        <p:spPr>
          <a:xfrm>
            <a:off x="7015396" y="3043003"/>
            <a:ext cx="1900003" cy="10942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FDAAA47E-1656-3249-B412-B24B200B18F8}"/>
              </a:ext>
            </a:extLst>
          </p:cNvPr>
          <p:cNvSpPr/>
          <p:nvPr/>
        </p:nvSpPr>
        <p:spPr>
          <a:xfrm rot="5400000">
            <a:off x="5379021" y="2444179"/>
            <a:ext cx="287105" cy="9105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35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4234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DEB9CD-213A-4544-BF45-E557255AD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14"/>
          <a:stretch/>
        </p:blipFill>
        <p:spPr>
          <a:xfrm>
            <a:off x="228600" y="1234396"/>
            <a:ext cx="8686800" cy="25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Classification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AFD6C4-6001-3F47-B66C-5C670E121451}"/>
              </a:ext>
            </a:extLst>
          </p:cNvPr>
          <p:cNvSpPr/>
          <p:nvPr/>
        </p:nvSpPr>
        <p:spPr>
          <a:xfrm>
            <a:off x="8321040" y="3043003"/>
            <a:ext cx="594359" cy="10942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259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0694F0-2D69-A543-BB68-6B96916CD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14"/>
          <a:stretch/>
        </p:blipFill>
        <p:spPr>
          <a:xfrm>
            <a:off x="228600" y="1234396"/>
            <a:ext cx="8686800" cy="25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8927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11B4-268B-604F-8AB2-E420F790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B6999-B93F-124B-9F35-E9ACBB83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Non-parametric approaches</a:t>
            </a:r>
          </a:p>
          <a:p>
            <a:pPr lvl="1"/>
            <a:r>
              <a:rPr lang="en-US" sz="2600" dirty="0" err="1"/>
              <a:t>Parzen’s</a:t>
            </a:r>
            <a:r>
              <a:rPr lang="en-US" sz="2600" dirty="0"/>
              <a:t> Window</a:t>
            </a:r>
          </a:p>
          <a:p>
            <a:pPr lvl="1"/>
            <a:r>
              <a:rPr lang="en-US" sz="2600" dirty="0"/>
              <a:t>K-nearest neighbors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668790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1FB31-1502-7C4C-8917-AFC6FE6D1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18"/>
          <a:stretch/>
        </p:blipFill>
        <p:spPr>
          <a:xfrm>
            <a:off x="228600" y="1234396"/>
            <a:ext cx="8686800" cy="360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061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3A2327-2A36-6B4E-8693-32B8BF2A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34396"/>
            <a:ext cx="8686800" cy="4997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20535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1640-FEAA-9144-8578-4468502C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3535"/>
          </a:xfrm>
        </p:spPr>
        <p:txBody>
          <a:bodyPr>
            <a:normAutofit/>
          </a:bodyPr>
          <a:lstStyle/>
          <a:p>
            <a:r>
              <a:rPr lang="en-US" sz="3400" dirty="0"/>
              <a:t>KNN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7C954-FE56-E241-94E2-E6863A3E2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8174"/>
            <a:ext cx="8229600" cy="504799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Suppose we have training set consisting of N images &amp; each image is labeled as a human, cat or dog</a:t>
            </a:r>
          </a:p>
          <a:p>
            <a:r>
              <a:rPr lang="en-US" sz="2800" dirty="0"/>
              <a:t>Given a test image x, and suppose we set K = 5</a:t>
            </a:r>
          </a:p>
          <a:p>
            <a:pPr lvl="1"/>
            <a:r>
              <a:rPr lang="en-US" sz="2400" dirty="0"/>
              <a:t>Out of N training images, we find 5 images closest to the test image</a:t>
            </a:r>
          </a:p>
          <a:p>
            <a:pPr lvl="1"/>
            <a:r>
              <a:rPr lang="en-US" sz="2400" dirty="0"/>
              <a:t>Of these 5 images, let’s say 3 images are humans (i.e., </a:t>
            </a:r>
            <a:r>
              <a:rPr lang="en-US" sz="2400" dirty="0" err="1"/>
              <a:t>k</a:t>
            </a:r>
            <a:r>
              <a:rPr lang="en-US" sz="2400" baseline="-25000" dirty="0" err="1"/>
              <a:t>human</a:t>
            </a:r>
            <a:r>
              <a:rPr lang="en-US" sz="2400" baseline="-25000" dirty="0"/>
              <a:t> </a:t>
            </a:r>
            <a:r>
              <a:rPr lang="en-US" sz="2400" dirty="0"/>
              <a:t>= 3), 1 image is a cat (i.e., </a:t>
            </a:r>
            <a:r>
              <a:rPr lang="en-US" sz="2400" dirty="0" err="1"/>
              <a:t>k</a:t>
            </a:r>
            <a:r>
              <a:rPr lang="en-US" sz="2400" baseline="-25000" dirty="0" err="1"/>
              <a:t>cat</a:t>
            </a:r>
            <a:r>
              <a:rPr lang="en-US" sz="2400" baseline="-25000" dirty="0"/>
              <a:t> </a:t>
            </a:r>
            <a:r>
              <a:rPr lang="en-US" sz="2400" dirty="0"/>
              <a:t>= 1) and 1 image is a dog (i.e., </a:t>
            </a:r>
            <a:r>
              <a:rPr lang="en-US" sz="2400" dirty="0" err="1"/>
              <a:t>k</a:t>
            </a:r>
            <a:r>
              <a:rPr lang="en-US" sz="2400" baseline="-25000" dirty="0" err="1"/>
              <a:t>dog</a:t>
            </a:r>
            <a:r>
              <a:rPr lang="en-US" sz="2400" baseline="-25000" dirty="0"/>
              <a:t> </a:t>
            </a:r>
            <a:r>
              <a:rPr lang="en-US" sz="2400" dirty="0"/>
              <a:t>= 1).</a:t>
            </a:r>
          </a:p>
          <a:p>
            <a:pPr lvl="1"/>
            <a:r>
              <a:rPr lang="en-US" sz="2400" dirty="0"/>
              <a:t>Then p(y = human | x) = </a:t>
            </a:r>
            <a:r>
              <a:rPr lang="en-US" sz="2400" dirty="0" err="1"/>
              <a:t>k</a:t>
            </a:r>
            <a:r>
              <a:rPr lang="en-US" sz="2400" baseline="-25000" dirty="0" err="1"/>
              <a:t>human</a:t>
            </a:r>
            <a:r>
              <a:rPr lang="en-US" sz="2400" dirty="0"/>
              <a:t>/K = 3/5</a:t>
            </a:r>
          </a:p>
          <a:p>
            <a:pPr lvl="1"/>
            <a:r>
              <a:rPr lang="en-US" sz="2400" dirty="0"/>
              <a:t>p(y = cat | x) = </a:t>
            </a:r>
            <a:r>
              <a:rPr lang="en-US" sz="2400" dirty="0" err="1"/>
              <a:t>k</a:t>
            </a:r>
            <a:r>
              <a:rPr lang="en-US" sz="2400" baseline="-25000" dirty="0" err="1"/>
              <a:t>cat</a:t>
            </a:r>
            <a:r>
              <a:rPr lang="en-US" sz="2400" dirty="0"/>
              <a:t>/K = 1/5</a:t>
            </a:r>
          </a:p>
          <a:p>
            <a:pPr lvl="1"/>
            <a:r>
              <a:rPr lang="en-US" sz="2400" dirty="0"/>
              <a:t>p(y = dog | x) = </a:t>
            </a:r>
            <a:r>
              <a:rPr lang="en-US" sz="2400" dirty="0" err="1"/>
              <a:t>k</a:t>
            </a:r>
            <a:r>
              <a:rPr lang="en-US" sz="2400" baseline="-25000" dirty="0" err="1"/>
              <a:t>dog</a:t>
            </a:r>
            <a:r>
              <a:rPr lang="en-US" sz="2400" dirty="0"/>
              <a:t>/K = 1/5</a:t>
            </a:r>
          </a:p>
          <a:p>
            <a:pPr lvl="1"/>
            <a:r>
              <a:rPr lang="en-US" sz="2400" dirty="0"/>
              <a:t>So the MAP estimate of x is human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799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Computational Complexity &amp; Metrics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517EE5-2E7A-174C-8594-53A86597E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15" y="999842"/>
            <a:ext cx="8778240" cy="5166360"/>
          </a:xfrm>
        </p:spPr>
        <p:txBody>
          <a:bodyPr>
            <a:noAutofit/>
          </a:bodyPr>
          <a:lstStyle/>
          <a:p>
            <a:r>
              <a:rPr lang="en-US" sz="1800" dirty="0"/>
              <a:t>Suppose features are D-dimensional =&gt; Compute distance between two samples require O(D) operations</a:t>
            </a:r>
          </a:p>
        </p:txBody>
      </p:sp>
    </p:spTree>
    <p:extLst>
      <p:ext uri="{BB962C8B-B14F-4D97-AF65-F5344CB8AC3E}">
        <p14:creationId xmlns:p14="http://schemas.microsoft.com/office/powerpoint/2010/main" val="13569358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Computational Complexity &amp; Metrics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161B55-BBAB-5E40-945E-E5BD9A521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15" y="999842"/>
            <a:ext cx="8778240" cy="5166360"/>
          </a:xfrm>
        </p:spPr>
        <p:txBody>
          <a:bodyPr>
            <a:noAutofit/>
          </a:bodyPr>
          <a:lstStyle/>
          <a:p>
            <a:r>
              <a:rPr lang="en-US" sz="1800" dirty="0"/>
              <a:t>Suppose features are D-dimensional =&gt; Compute distance between two samples require O(D) operations</a:t>
            </a:r>
          </a:p>
          <a:p>
            <a:r>
              <a:rPr lang="en-US" sz="1800" dirty="0"/>
              <a:t>For test sample, to find closest neighbor among N training samples, need to compute distance between test sample and each training sample =&gt; N x O(D) = O(ND) operations</a:t>
            </a:r>
          </a:p>
        </p:txBody>
      </p:sp>
    </p:spTree>
    <p:extLst>
      <p:ext uri="{BB962C8B-B14F-4D97-AF65-F5344CB8AC3E}">
        <p14:creationId xmlns:p14="http://schemas.microsoft.com/office/powerpoint/2010/main" val="22624685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Computational Complexity &amp; Metrics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161B55-BBAB-5E40-945E-E5BD9A521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15" y="999842"/>
            <a:ext cx="8778240" cy="5166360"/>
          </a:xfrm>
        </p:spPr>
        <p:txBody>
          <a:bodyPr>
            <a:noAutofit/>
          </a:bodyPr>
          <a:lstStyle/>
          <a:p>
            <a:r>
              <a:rPr lang="en-US" sz="1800" dirty="0"/>
              <a:t>Suppose features are D-dimensional =&gt; Compute distance between two samples require O(D) operations</a:t>
            </a:r>
          </a:p>
          <a:p>
            <a:r>
              <a:rPr lang="en-US" sz="1800" dirty="0"/>
              <a:t>For test sample, to find closest neighbor among N training samples, need to compute distance between test sample and each training sample =&gt; N x O(D) = O(ND) operations</a:t>
            </a:r>
          </a:p>
          <a:p>
            <a:r>
              <a:rPr lang="en-US" sz="1800" dirty="0"/>
              <a:t>To speed up:</a:t>
            </a:r>
          </a:p>
          <a:p>
            <a:pPr lvl="1"/>
            <a:r>
              <a:rPr lang="en-US" sz="1800" dirty="0"/>
              <a:t>Pruning/editing: for 1-NN, can remove data point surrounded by neighbors of the same class, resulting in subset of points (prototypes) used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413155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Computational Complexity &amp; Metrics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19C7EA-E666-0C49-8A4C-79E425F4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926451"/>
            <a:ext cx="3360738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80BFC9-3E39-5D4A-AD51-7CC0AC3F21D6}"/>
              </a:ext>
            </a:extLst>
          </p:cNvPr>
          <p:cNvSpPr txBox="1"/>
          <p:nvPr/>
        </p:nvSpPr>
        <p:spPr>
          <a:xfrm>
            <a:off x="3672591" y="6540287"/>
            <a:ext cx="973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Feature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C0BFC-2E76-C648-A2DE-D888D70911E7}"/>
              </a:ext>
            </a:extLst>
          </p:cNvPr>
          <p:cNvSpPr txBox="1"/>
          <p:nvPr/>
        </p:nvSpPr>
        <p:spPr>
          <a:xfrm rot="16200000">
            <a:off x="-80672" y="4976374"/>
            <a:ext cx="973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Feature 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E186D0D-37FA-1A47-BF8E-3355A316E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15" y="999842"/>
            <a:ext cx="8778240" cy="5166360"/>
          </a:xfrm>
        </p:spPr>
        <p:txBody>
          <a:bodyPr>
            <a:noAutofit/>
          </a:bodyPr>
          <a:lstStyle/>
          <a:p>
            <a:r>
              <a:rPr lang="en-US" sz="1800" dirty="0"/>
              <a:t>Suppose features are D-dimensional =&gt; Compute distance between two samples require O(D) operations</a:t>
            </a:r>
          </a:p>
          <a:p>
            <a:r>
              <a:rPr lang="en-US" sz="1800" dirty="0"/>
              <a:t>For test sample, to find closest neighbor among N training samples, need to compute distance between test sample and each training sample =&gt; N x O(D) = O(ND) operations</a:t>
            </a:r>
          </a:p>
          <a:p>
            <a:r>
              <a:rPr lang="en-US" sz="1800" dirty="0"/>
              <a:t>To speed up:</a:t>
            </a:r>
          </a:p>
          <a:p>
            <a:pPr lvl="1"/>
            <a:r>
              <a:rPr lang="en-US" sz="1800" dirty="0"/>
              <a:t>Pruning/editing: for 1-NN, can remove data point surrounded by neighbors of the same class, resulting in subset of points (prototypes) used for 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47B2E0-5FE6-DF4D-B5A1-BB607288488F}"/>
              </a:ext>
            </a:extLst>
          </p:cNvPr>
          <p:cNvSpPr txBox="1"/>
          <p:nvPr/>
        </p:nvSpPr>
        <p:spPr>
          <a:xfrm>
            <a:off x="420973" y="3201770"/>
            <a:ext cx="2175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dots: class 1 </a:t>
            </a:r>
          </a:p>
          <a:p>
            <a:r>
              <a:rPr lang="en-US" dirty="0">
                <a:solidFill>
                  <a:srgbClr val="006E00"/>
                </a:solidFill>
              </a:rPr>
              <a:t>Green dots: class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07F050-4000-B247-A253-A32769753128}"/>
              </a:ext>
            </a:extLst>
          </p:cNvPr>
          <p:cNvSpPr txBox="1"/>
          <p:nvPr/>
        </p:nvSpPr>
        <p:spPr>
          <a:xfrm>
            <a:off x="4266720" y="3201770"/>
            <a:ext cx="4748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Blue lines: equidistant between 2 or more dots </a:t>
            </a:r>
          </a:p>
          <a:p>
            <a:r>
              <a:rPr lang="en-US" dirty="0">
                <a:solidFill>
                  <a:srgbClr val="940000"/>
                </a:solidFill>
              </a:rPr>
              <a:t>Brown lines: 1-NN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3219644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0EB7B12-661E-1840-A0F0-87C70D9D5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15" y="999842"/>
            <a:ext cx="8778240" cy="5166360"/>
          </a:xfrm>
        </p:spPr>
        <p:txBody>
          <a:bodyPr>
            <a:noAutofit/>
          </a:bodyPr>
          <a:lstStyle/>
          <a:p>
            <a:r>
              <a:rPr lang="en-US" sz="1800" dirty="0"/>
              <a:t>Suppose features are D-dimensional =&gt; Compute distance between two samples require O(D) operations</a:t>
            </a:r>
          </a:p>
          <a:p>
            <a:r>
              <a:rPr lang="en-US" sz="1800" dirty="0"/>
              <a:t>For test sample, to find closest neighbor among N training samples, need to compute distance between test sample and each training sample =&gt; N x O(D) = O(ND) operations</a:t>
            </a:r>
          </a:p>
          <a:p>
            <a:r>
              <a:rPr lang="en-US" sz="1800" dirty="0"/>
              <a:t>To speed up:</a:t>
            </a:r>
          </a:p>
          <a:p>
            <a:pPr lvl="1"/>
            <a:r>
              <a:rPr lang="en-US" sz="1800" dirty="0"/>
              <a:t>Pruning/editing: for 1-NN, can remove data point surrounded by neighbors of the same class, resulting in subset of points (prototypes) used for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Computational Complexity &amp; Metrics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1551BC-24DB-B14A-A5A7-E8BC2339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6963" y="3923276"/>
            <a:ext cx="3475037" cy="2670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4C1780-221D-6B4D-9D28-89E264882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926451"/>
            <a:ext cx="3360738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5C151791-5483-AD4E-9BAA-4E0082C6EA3A}"/>
              </a:ext>
            </a:extLst>
          </p:cNvPr>
          <p:cNvSpPr/>
          <p:nvPr/>
        </p:nvSpPr>
        <p:spPr>
          <a:xfrm>
            <a:off x="4038600" y="5145651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958FF-B488-1840-ACE1-DCDBB27911D5}"/>
              </a:ext>
            </a:extLst>
          </p:cNvPr>
          <p:cNvSpPr txBox="1"/>
          <p:nvPr/>
        </p:nvSpPr>
        <p:spPr>
          <a:xfrm>
            <a:off x="3672591" y="6540287"/>
            <a:ext cx="973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Feature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7FCEC-9EAC-874E-BE84-C4B8653AFB7B}"/>
              </a:ext>
            </a:extLst>
          </p:cNvPr>
          <p:cNvSpPr txBox="1"/>
          <p:nvPr/>
        </p:nvSpPr>
        <p:spPr>
          <a:xfrm rot="16200000">
            <a:off x="-80672" y="4976374"/>
            <a:ext cx="973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Feature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FE5FCA-FD7A-244B-B0C3-B13DBBE7451E}"/>
              </a:ext>
            </a:extLst>
          </p:cNvPr>
          <p:cNvSpPr txBox="1"/>
          <p:nvPr/>
        </p:nvSpPr>
        <p:spPr>
          <a:xfrm>
            <a:off x="420973" y="3201770"/>
            <a:ext cx="2175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dots: class 1 </a:t>
            </a:r>
          </a:p>
          <a:p>
            <a:r>
              <a:rPr lang="en-US" dirty="0">
                <a:solidFill>
                  <a:srgbClr val="006E00"/>
                </a:solidFill>
              </a:rPr>
              <a:t>Green dots: class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C3B23-E022-B54C-A1AD-136E669F03FE}"/>
              </a:ext>
            </a:extLst>
          </p:cNvPr>
          <p:cNvSpPr txBox="1"/>
          <p:nvPr/>
        </p:nvSpPr>
        <p:spPr>
          <a:xfrm>
            <a:off x="4266720" y="3201770"/>
            <a:ext cx="4748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Blue lines: equidistant between 2 or more dots </a:t>
            </a:r>
          </a:p>
          <a:p>
            <a:r>
              <a:rPr lang="en-US" dirty="0">
                <a:solidFill>
                  <a:srgbClr val="940000"/>
                </a:solidFill>
              </a:rPr>
              <a:t>Brown lines: 1-NN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35389039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Computational Complexity &amp; Metrics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3E7784-52A6-1E4C-A3DF-4527C9502C52}"/>
              </a:ext>
            </a:extLst>
          </p:cNvPr>
          <p:cNvSpPr txBox="1">
            <a:spLocks/>
          </p:cNvSpPr>
          <p:nvPr/>
        </p:nvSpPr>
        <p:spPr>
          <a:xfrm>
            <a:off x="236915" y="999842"/>
            <a:ext cx="8778240" cy="5166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Suppose features are D-dimensional =&gt; Compute distance between two samples require O(D) operations</a:t>
            </a:r>
          </a:p>
          <a:p>
            <a:r>
              <a:rPr lang="en-US" sz="1800" dirty="0"/>
              <a:t>For test sample, to find closest neighbor among N training samples, need to compute distance between test sample and each training sample =&gt; N x O(D) = O(ND) operations</a:t>
            </a:r>
          </a:p>
          <a:p>
            <a:r>
              <a:rPr lang="en-US" sz="1800" dirty="0"/>
              <a:t>To speed up:</a:t>
            </a:r>
          </a:p>
          <a:p>
            <a:pPr lvl="1"/>
            <a:r>
              <a:rPr lang="en-US" sz="1800" dirty="0"/>
              <a:t>Pruning/editing: for 1-NN, can remove data point surrounded by neighbors of the same class, resulting in subset of points (prototypes) used for classification</a:t>
            </a:r>
          </a:p>
          <a:p>
            <a:pPr lvl="1"/>
            <a:r>
              <a:rPr lang="en-US" sz="1800" dirty="0"/>
              <a:t>Special data structure, e.g., </a:t>
            </a:r>
            <a:r>
              <a:rPr lang="en-US" sz="1800" dirty="0">
                <a:hlinkClick r:id="rId3"/>
              </a:rPr>
              <a:t>https://en.wikipedia.org/wiki/K-d_tree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63591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Computational Complexity &amp;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DD938DB-29AF-5D4E-8A86-49293FA28F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915" y="999842"/>
                <a:ext cx="8778240" cy="5166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features are D-dimensional =&gt; Compute distance between two samples require O(D) operations</a:t>
                </a:r>
              </a:p>
              <a:p>
                <a:r>
                  <a:rPr lang="en-US" sz="1800" dirty="0"/>
                  <a:t>For test sample, to find closest neighbor among N training samples, need to compute distance between test sample and each training sample =&gt; N x O(D) = O(ND) operations</a:t>
                </a:r>
              </a:p>
              <a:p>
                <a:r>
                  <a:rPr lang="en-US" sz="1800" dirty="0"/>
                  <a:t>To speed up:</a:t>
                </a:r>
              </a:p>
              <a:p>
                <a:pPr lvl="1"/>
                <a:r>
                  <a:rPr lang="en-US" sz="1800" dirty="0"/>
                  <a:t>Pruning/editing: for 1-NN, can remove data point surrounded by neighbors of the same class, resulting in subset of points (prototypes) used for classification</a:t>
                </a:r>
              </a:p>
              <a:p>
                <a:pPr lvl="1"/>
                <a:r>
                  <a:rPr lang="en-US" sz="1800" dirty="0"/>
                  <a:t>Special data structure, e.g., </a:t>
                </a:r>
                <a:r>
                  <a:rPr lang="en-US" sz="1800" dirty="0">
                    <a:hlinkClick r:id="rId3"/>
                  </a:rPr>
                  <a:t>https://en.wikipedia.org/wiki/K-d_tree</a:t>
                </a:r>
                <a:endParaRPr lang="en-US" sz="1800" dirty="0"/>
              </a:p>
              <a:p>
                <a:r>
                  <a:rPr lang="en-US" sz="1800" dirty="0"/>
                  <a:t>Distance metrics</a:t>
                </a:r>
              </a:p>
              <a:p>
                <a:pPr lvl="1"/>
                <a:r>
                  <a:rPr lang="en-US" sz="1800" dirty="0" err="1"/>
                  <a:t>Minkowski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800" dirty="0"/>
                  <a:t>, where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indexes feature dimension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DD938DB-29AF-5D4E-8A86-49293FA28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5" y="999842"/>
                <a:ext cx="8778240" cy="5166360"/>
              </a:xfrm>
              <a:prstGeom prst="rect">
                <a:avLst/>
              </a:prstGeom>
              <a:blipFill>
                <a:blip r:embed="rId4"/>
                <a:stretch>
                  <a:fillRect l="-434" t="-490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7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Motivation</a:t>
            </a:r>
          </a:p>
        </p:txBody>
      </p:sp>
      <p:pic>
        <p:nvPicPr>
          <p:cNvPr id="11" name="Picture 10" descr="Gaussian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46" y="3541882"/>
            <a:ext cx="5333333" cy="2880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6"/>
          <a:stretch/>
        </p:blipFill>
        <p:spPr>
          <a:xfrm>
            <a:off x="430413" y="1290317"/>
            <a:ext cx="8280000" cy="8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824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/>
              <a:t>KNN Computational Complexity &amp;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8DAA6A8-993D-B441-8377-C469F63320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915" y="999842"/>
                <a:ext cx="8778240" cy="5166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features are D-dimensional =&gt; Compute distance between two samples require O(D) operations</a:t>
                </a:r>
              </a:p>
              <a:p>
                <a:r>
                  <a:rPr lang="en-US" sz="1800" dirty="0"/>
                  <a:t>For test sample, to find closest neighbor among N training samples, need to compute distance between test sample and each training sample =&gt; N x O(D) = O(ND) operations</a:t>
                </a:r>
              </a:p>
              <a:p>
                <a:r>
                  <a:rPr lang="en-US" sz="1800" dirty="0"/>
                  <a:t>To speed up:</a:t>
                </a:r>
              </a:p>
              <a:p>
                <a:pPr lvl="1"/>
                <a:r>
                  <a:rPr lang="en-US" sz="1800" dirty="0"/>
                  <a:t>Pruning/editing: for 1-NN, can remove data point surrounded by neighbors of the same class, resulting in subset of points (prototypes) used for classification</a:t>
                </a:r>
              </a:p>
              <a:p>
                <a:pPr lvl="1"/>
                <a:r>
                  <a:rPr lang="en-US" sz="1800" dirty="0"/>
                  <a:t>Special data structure, e.g., </a:t>
                </a:r>
                <a:r>
                  <a:rPr lang="en-US" sz="1800" dirty="0">
                    <a:hlinkClick r:id="rId3"/>
                  </a:rPr>
                  <a:t>https://en.wikipedia.org/wiki/K-d_tree</a:t>
                </a:r>
                <a:endParaRPr lang="en-US" sz="1800" dirty="0"/>
              </a:p>
              <a:p>
                <a:r>
                  <a:rPr lang="en-US" sz="1800" dirty="0"/>
                  <a:t>Distance metrics</a:t>
                </a:r>
              </a:p>
              <a:p>
                <a:pPr lvl="1"/>
                <a:r>
                  <a:rPr lang="en-US" sz="1800" dirty="0" err="1"/>
                  <a:t>Minkowski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800" dirty="0"/>
                  <a:t>, where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indexes feature dimension</a:t>
                </a:r>
              </a:p>
              <a:p>
                <a:pPr lvl="1"/>
                <a:r>
                  <a:rPr lang="en-US" sz="1800" dirty="0"/>
                  <a:t>Euclidean if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sz="1800" dirty="0"/>
                  <a:t>, Manhattan if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8DAA6A8-993D-B441-8377-C469F6332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5" y="999842"/>
                <a:ext cx="8778240" cy="5166360"/>
              </a:xfrm>
              <a:prstGeom prst="rect">
                <a:avLst/>
              </a:prstGeom>
              <a:blipFill>
                <a:blip r:embed="rId4"/>
                <a:stretch>
                  <a:fillRect l="-434" t="-490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7471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ACFF-7AFC-D74D-9E6C-B43CA5BA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Homework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3D3D6-84C1-3045-81D7-21B70AE24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You don’t need to use any special tricks like pruning or </a:t>
            </a:r>
            <a:r>
              <a:rPr lang="en-US" sz="2600" dirty="0" err="1"/>
              <a:t>kd</a:t>
            </a:r>
            <a:r>
              <a:rPr lang="en-US" sz="2600" dirty="0"/>
              <a:t>-tree</a:t>
            </a:r>
          </a:p>
          <a:p>
            <a:r>
              <a:rPr lang="en-US" sz="2600" dirty="0"/>
              <a:t>But if your code takes more than a few minutes, then your code is a bit inefficient, and you might want to speed things up </a:t>
            </a:r>
          </a:p>
          <a:p>
            <a:r>
              <a:rPr lang="en-US" sz="2600" dirty="0"/>
              <a:t>You won’t be graded on how fast your code run, but if your code runs very slow, it will be difficult for you to debug</a:t>
            </a:r>
          </a:p>
        </p:txBody>
      </p:sp>
    </p:spTree>
    <p:extLst>
      <p:ext uri="{BB962C8B-B14F-4D97-AF65-F5344CB8AC3E}">
        <p14:creationId xmlns:p14="http://schemas.microsoft.com/office/powerpoint/2010/main" val="37027220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15BE-1DC9-EF40-869E-ED7561C2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4400-787A-094C-8ABB-C7B561F7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45570"/>
          </a:xfrm>
        </p:spPr>
        <p:txBody>
          <a:bodyPr>
            <a:normAutofit/>
          </a:bodyPr>
          <a:lstStyle/>
          <a:p>
            <a:r>
              <a:rPr lang="en-US" sz="2400" dirty="0"/>
              <a:t>Non-parametric approaches do not mean no parameters, but instead parameters grow with more data</a:t>
            </a:r>
          </a:p>
        </p:txBody>
      </p:sp>
    </p:spTree>
    <p:extLst>
      <p:ext uri="{BB962C8B-B14F-4D97-AF65-F5344CB8AC3E}">
        <p14:creationId xmlns:p14="http://schemas.microsoft.com/office/powerpoint/2010/main" val="4118623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15BE-1DC9-EF40-869E-ED7561C2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4400-787A-094C-8ABB-C7B561F7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45570"/>
          </a:xfrm>
        </p:spPr>
        <p:txBody>
          <a:bodyPr>
            <a:normAutofit/>
          </a:bodyPr>
          <a:lstStyle/>
          <a:p>
            <a:r>
              <a:rPr lang="en-US" sz="2400" dirty="0"/>
              <a:t>Non-parametric approaches do not mean no parameters, but instead parameters grow with more data</a:t>
            </a:r>
          </a:p>
          <a:p>
            <a:pPr lvl="1"/>
            <a:r>
              <a:rPr lang="en-US" sz="2400" dirty="0"/>
              <a:t>Do not assume data is from specific distributions, such as Gaussian</a:t>
            </a:r>
          </a:p>
        </p:txBody>
      </p:sp>
    </p:spTree>
    <p:extLst>
      <p:ext uri="{BB962C8B-B14F-4D97-AF65-F5344CB8AC3E}">
        <p14:creationId xmlns:p14="http://schemas.microsoft.com/office/powerpoint/2010/main" val="2075008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15BE-1DC9-EF40-869E-ED7561C2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4400-787A-094C-8ABB-C7B561F7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45570"/>
          </a:xfrm>
        </p:spPr>
        <p:txBody>
          <a:bodyPr>
            <a:normAutofit/>
          </a:bodyPr>
          <a:lstStyle/>
          <a:p>
            <a:r>
              <a:rPr lang="en-US" sz="2400" dirty="0"/>
              <a:t>Non-parametric approaches do not mean no parameters, but instead parameters grow with more data</a:t>
            </a:r>
          </a:p>
          <a:p>
            <a:pPr lvl="1"/>
            <a:r>
              <a:rPr lang="en-US" sz="2400" dirty="0"/>
              <a:t>Do not assume data is from specific distributions, such as Gaussian</a:t>
            </a:r>
          </a:p>
          <a:p>
            <a:pPr lvl="1"/>
            <a:r>
              <a:rPr lang="en-US" sz="2400" dirty="0"/>
              <a:t>Less assumptions imply non-parametric approaches need more data</a:t>
            </a:r>
          </a:p>
        </p:txBody>
      </p:sp>
    </p:spTree>
    <p:extLst>
      <p:ext uri="{BB962C8B-B14F-4D97-AF65-F5344CB8AC3E}">
        <p14:creationId xmlns:p14="http://schemas.microsoft.com/office/powerpoint/2010/main" val="24245706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15BE-1DC9-EF40-869E-ED7561C2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4400-787A-094C-8ABB-C7B561F7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45570"/>
          </a:xfrm>
        </p:spPr>
        <p:txBody>
          <a:bodyPr>
            <a:normAutofit/>
          </a:bodyPr>
          <a:lstStyle/>
          <a:p>
            <a:r>
              <a:rPr lang="en-US" sz="2400" dirty="0"/>
              <a:t>Non-parametric approaches do not mean no parameters, but instead parameters grow with more data</a:t>
            </a:r>
          </a:p>
          <a:p>
            <a:pPr lvl="1"/>
            <a:r>
              <a:rPr lang="en-US" sz="2400" dirty="0"/>
              <a:t>Do not assume data is from specific distributions, such as Gaussian</a:t>
            </a:r>
          </a:p>
          <a:p>
            <a:pPr lvl="1"/>
            <a:r>
              <a:rPr lang="en-US" sz="2400" dirty="0"/>
              <a:t>Less assumptions imply non-parametric approaches need more data</a:t>
            </a:r>
          </a:p>
          <a:p>
            <a:r>
              <a:rPr lang="en-US" sz="2400" dirty="0"/>
              <a:t>Two problems: density estimation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511771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15BE-1DC9-EF40-869E-ED7561C2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4400-787A-094C-8ABB-C7B561F7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45570"/>
          </a:xfrm>
        </p:spPr>
        <p:txBody>
          <a:bodyPr>
            <a:normAutofit/>
          </a:bodyPr>
          <a:lstStyle/>
          <a:p>
            <a:r>
              <a:rPr lang="en-US" sz="2400" dirty="0"/>
              <a:t>Non-parametric approaches do not mean no parameters, but instead parameters grow with more data</a:t>
            </a:r>
          </a:p>
          <a:p>
            <a:pPr lvl="1"/>
            <a:r>
              <a:rPr lang="en-US" sz="2400" dirty="0"/>
              <a:t>Do not assume data is from specific distributions, such as Gaussian</a:t>
            </a:r>
          </a:p>
          <a:p>
            <a:pPr lvl="1"/>
            <a:r>
              <a:rPr lang="en-US" sz="2400" dirty="0"/>
              <a:t>Less assumptions imply non-parametric approaches need more data</a:t>
            </a:r>
          </a:p>
          <a:p>
            <a:r>
              <a:rPr lang="en-US" sz="2400" dirty="0"/>
              <a:t>Two problems: density estimation and classification</a:t>
            </a:r>
          </a:p>
          <a:p>
            <a:r>
              <a:rPr lang="en-US" sz="2400" dirty="0"/>
              <a:t>Two approaches</a:t>
            </a:r>
          </a:p>
          <a:p>
            <a:pPr lvl="1"/>
            <a:r>
              <a:rPr lang="en-US" sz="2400" dirty="0" err="1"/>
              <a:t>Parzen’s</a:t>
            </a:r>
            <a:r>
              <a:rPr lang="en-US" sz="2400" dirty="0"/>
              <a:t> window: Count number of neighbors inside fixed window size</a:t>
            </a:r>
          </a:p>
        </p:txBody>
      </p:sp>
    </p:spTree>
    <p:extLst>
      <p:ext uri="{BB962C8B-B14F-4D97-AF65-F5344CB8AC3E}">
        <p14:creationId xmlns:p14="http://schemas.microsoft.com/office/powerpoint/2010/main" val="23270486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15BE-1DC9-EF40-869E-ED7561C2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4400-787A-094C-8ABB-C7B561F7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45570"/>
          </a:xfrm>
        </p:spPr>
        <p:txBody>
          <a:bodyPr>
            <a:normAutofit/>
          </a:bodyPr>
          <a:lstStyle/>
          <a:p>
            <a:r>
              <a:rPr lang="en-US" sz="2400" dirty="0"/>
              <a:t>Non-parametric approaches do not mean no parameters, but instead parameters grow with more data</a:t>
            </a:r>
          </a:p>
          <a:p>
            <a:pPr lvl="1"/>
            <a:r>
              <a:rPr lang="en-US" sz="2400" dirty="0"/>
              <a:t>Do not assume data is from specific distributions, such as Gaussian</a:t>
            </a:r>
          </a:p>
          <a:p>
            <a:pPr lvl="1"/>
            <a:r>
              <a:rPr lang="en-US" sz="2400" dirty="0"/>
              <a:t>Less assumptions imply non-parametric approaches need more data</a:t>
            </a:r>
          </a:p>
          <a:p>
            <a:r>
              <a:rPr lang="en-US" sz="2400" dirty="0"/>
              <a:t>Two problems: density estimation and classification</a:t>
            </a:r>
          </a:p>
          <a:p>
            <a:r>
              <a:rPr lang="en-US" sz="2400" dirty="0"/>
              <a:t>Two approaches</a:t>
            </a:r>
          </a:p>
          <a:p>
            <a:pPr lvl="1"/>
            <a:r>
              <a:rPr lang="en-US" sz="2400" dirty="0" err="1"/>
              <a:t>Parzen’s</a:t>
            </a:r>
            <a:r>
              <a:rPr lang="en-US" sz="2400" dirty="0"/>
              <a:t> window: Count number of neighbors inside fixed window size</a:t>
            </a:r>
          </a:p>
          <a:p>
            <a:pPr lvl="1"/>
            <a:r>
              <a:rPr lang="en-US" sz="2400" dirty="0"/>
              <a:t>KNN: Expand window until K neighbors are captured</a:t>
            </a:r>
          </a:p>
        </p:txBody>
      </p:sp>
    </p:spTree>
    <p:extLst>
      <p:ext uri="{BB962C8B-B14F-4D97-AF65-F5344CB8AC3E}">
        <p14:creationId xmlns:p14="http://schemas.microsoft.com/office/powerpoint/2010/main" val="38417281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Optional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0427"/>
            <a:ext cx="8229600" cy="4525963"/>
          </a:xfrm>
        </p:spPr>
        <p:txBody>
          <a:bodyPr/>
          <a:lstStyle/>
          <a:p>
            <a:r>
              <a:rPr lang="en-US" sz="2800" dirty="0"/>
              <a:t>Notes based on </a:t>
            </a:r>
          </a:p>
          <a:p>
            <a:pPr lvl="1"/>
            <a:r>
              <a:rPr lang="en-US" sz="2400" dirty="0"/>
              <a:t>D&amp;H Chapter 4.1-4.4, 4.5.5</a:t>
            </a:r>
          </a:p>
          <a:p>
            <a:pPr lvl="1"/>
            <a:endParaRPr lang="en-US" sz="2400" dirty="0"/>
          </a:p>
          <a:p>
            <a:r>
              <a:rPr lang="en-US" sz="2800" dirty="0"/>
              <a:t>Some figures taken from Dr. Tam and Dr. Sun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03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76447" y="2130425"/>
            <a:ext cx="8056229" cy="1470025"/>
          </a:xfrm>
        </p:spPr>
        <p:txBody>
          <a:bodyPr/>
          <a:lstStyle/>
          <a:p>
            <a:r>
              <a:rPr lang="en-US" dirty="0"/>
              <a:t>Additional Material</a:t>
            </a:r>
          </a:p>
        </p:txBody>
      </p:sp>
    </p:spTree>
    <p:extLst>
      <p:ext uri="{BB962C8B-B14F-4D97-AF65-F5344CB8AC3E}">
        <p14:creationId xmlns:p14="http://schemas.microsoft.com/office/powerpoint/2010/main" val="125433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12270</TotalTime>
  <Words>6962</Words>
  <Application>Microsoft Office PowerPoint</Application>
  <PresentationFormat>全屏显示(4:3)</PresentationFormat>
  <Paragraphs>745</Paragraphs>
  <Slides>102</Slides>
  <Notes>97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Cambria Math</vt:lpstr>
      <vt:lpstr>Times New Roman</vt:lpstr>
      <vt:lpstr>Office Theme</vt:lpstr>
      <vt:lpstr>Equation</vt:lpstr>
      <vt:lpstr>EE5907/EE5027 Week 5: Non-Parametric Techniques</vt:lpstr>
      <vt:lpstr>Last Week Recap</vt:lpstr>
      <vt:lpstr>Last Week Recap</vt:lpstr>
      <vt:lpstr>Last Week Recap</vt:lpstr>
      <vt:lpstr>Last Week Recap</vt:lpstr>
      <vt:lpstr>Last Week Recap</vt:lpstr>
      <vt:lpstr>Last Week Recap</vt:lpstr>
      <vt:lpstr>This week</vt:lpstr>
      <vt:lpstr>Motivation</vt:lpstr>
      <vt:lpstr>Motivation</vt:lpstr>
      <vt:lpstr>Motivation</vt:lpstr>
      <vt:lpstr>Motivation</vt:lpstr>
      <vt:lpstr>Motivation</vt:lpstr>
      <vt:lpstr>Motivation</vt:lpstr>
      <vt:lpstr>Non-parametric Density Estimation: Parzen Window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Parzen Window</vt:lpstr>
      <vt:lpstr>Parzen Window</vt:lpstr>
      <vt:lpstr>Parzen Window</vt:lpstr>
      <vt:lpstr>Parzen Window</vt:lpstr>
      <vt:lpstr>Parzen Window</vt:lpstr>
      <vt:lpstr>Parzen Window</vt:lpstr>
      <vt:lpstr>Parzen Window</vt:lpstr>
      <vt:lpstr>Parzen Window as Histogramming</vt:lpstr>
      <vt:lpstr>Parzen Window as Histogramming</vt:lpstr>
      <vt:lpstr>Parzen Window as Histogramming</vt:lpstr>
      <vt:lpstr>Parzen Window as Histogramming</vt:lpstr>
      <vt:lpstr>Parzen Window as Histogramming</vt:lpstr>
      <vt:lpstr>Parzen Window as Interpolation</vt:lpstr>
      <vt:lpstr>Parzen Window as Interpolation</vt:lpstr>
      <vt:lpstr>Parzen Window as Interpolation</vt:lpstr>
      <vt:lpstr>Parzen Window as Interpolation</vt:lpstr>
      <vt:lpstr>Parzen Window as Interpolation</vt:lpstr>
      <vt:lpstr>Smooth Windows</vt:lpstr>
      <vt:lpstr>Convergence Conditions</vt:lpstr>
      <vt:lpstr>Convergence Conditions</vt:lpstr>
      <vt:lpstr>Convergence Conditions</vt:lpstr>
      <vt:lpstr>Convergence Conditions</vt:lpstr>
      <vt:lpstr>Convergence Conditions</vt:lpstr>
      <vt:lpstr>N(0, 1) Window to Estimate N(0, 1)</vt:lpstr>
      <vt:lpstr>N(0, 1) Window to Estimate N(0, 1)</vt:lpstr>
      <vt:lpstr>N(0, 1) Window to Estimate Bimodal Distribution</vt:lpstr>
      <vt:lpstr>Setting Window Size h</vt:lpstr>
      <vt:lpstr>Setting Window Size h</vt:lpstr>
      <vt:lpstr>Setting Window Size h</vt:lpstr>
      <vt:lpstr>Setting Window Size h</vt:lpstr>
      <vt:lpstr>Setting Window Size h</vt:lpstr>
      <vt:lpstr>Setting Window Size h</vt:lpstr>
      <vt:lpstr>Non-parametric Density Estimation: KNN</vt:lpstr>
      <vt:lpstr>K-Nearest Neighbors (KNN) Density Estimation</vt:lpstr>
      <vt:lpstr>K-Nearest Neighbors (KNN) Density Estimation</vt:lpstr>
      <vt:lpstr>K-Nearest Neighbors (KNN) Density Estimation</vt:lpstr>
      <vt:lpstr>KNN Example</vt:lpstr>
      <vt:lpstr>KNN Example</vt:lpstr>
      <vt:lpstr>KNN Example</vt:lpstr>
      <vt:lpstr>KNN Example</vt:lpstr>
      <vt:lpstr>KNN Example</vt:lpstr>
      <vt:lpstr>KNN Example</vt:lpstr>
      <vt:lpstr>Estimating N(0, 1) and Bi-modal Distribution</vt:lpstr>
      <vt:lpstr>Estimating N(0, 1) and Bi-modal Distribution</vt:lpstr>
      <vt:lpstr>Estimating N(0, 1) and Bi-modal Distribution</vt:lpstr>
      <vt:lpstr>Setting # Neighbors K</vt:lpstr>
      <vt:lpstr>Non-parametric 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KNN Example</vt:lpstr>
      <vt:lpstr>KNN Computational Complexity &amp; Metrics</vt:lpstr>
      <vt:lpstr>KNN Computational Complexity &amp; Metrics</vt:lpstr>
      <vt:lpstr>KNN Computational Complexity &amp; Metrics</vt:lpstr>
      <vt:lpstr>KNN Computational Complexity &amp; Metrics</vt:lpstr>
      <vt:lpstr>KNN Computational Complexity &amp; Metrics</vt:lpstr>
      <vt:lpstr>KNN Computational Complexity &amp; Metrics</vt:lpstr>
      <vt:lpstr>KNN Computational Complexity &amp; Metrics</vt:lpstr>
      <vt:lpstr>KNN Computational Complexity &amp; Metrics</vt:lpstr>
      <vt:lpstr>Homework Assignment</vt:lpstr>
      <vt:lpstr>Summary</vt:lpstr>
      <vt:lpstr>Summary</vt:lpstr>
      <vt:lpstr>Summary</vt:lpstr>
      <vt:lpstr>Summary</vt:lpstr>
      <vt:lpstr>Summary</vt:lpstr>
      <vt:lpstr>Summary</vt:lpstr>
      <vt:lpstr>Optional Reading</vt:lpstr>
      <vt:lpstr>Additional Material</vt:lpstr>
      <vt:lpstr>Convergence Proof of Parzen Window</vt:lpstr>
      <vt:lpstr>Convergence of Mean</vt:lpstr>
      <vt:lpstr>Convergence of Variance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Yeo</dc:creator>
  <cp:lastModifiedBy>子建 罗</cp:lastModifiedBy>
  <cp:revision>6524</cp:revision>
  <dcterms:created xsi:type="dcterms:W3CDTF">2015-05-02T03:34:26Z</dcterms:created>
  <dcterms:modified xsi:type="dcterms:W3CDTF">2021-09-09T14:54:32Z</dcterms:modified>
</cp:coreProperties>
</file>